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6" r:id="rId3"/>
    <p:sldId id="342" r:id="rId4"/>
    <p:sldId id="308" r:id="rId5"/>
    <p:sldId id="345" r:id="rId6"/>
    <p:sldId id="343" r:id="rId7"/>
    <p:sldId id="286" r:id="rId8"/>
    <p:sldId id="289" r:id="rId9"/>
    <p:sldId id="348" r:id="rId10"/>
    <p:sldId id="304" r:id="rId11"/>
    <p:sldId id="330" r:id="rId12"/>
    <p:sldId id="346" r:id="rId13"/>
    <p:sldId id="292" r:id="rId14"/>
    <p:sldId id="294" r:id="rId15"/>
    <p:sldId id="347" r:id="rId16"/>
    <p:sldId id="349" r:id="rId17"/>
    <p:sldId id="333" r:id="rId18"/>
    <p:sldId id="341" r:id="rId19"/>
    <p:sldId id="337" r:id="rId20"/>
    <p:sldId id="340" r:id="rId21"/>
    <p:sldId id="339" r:id="rId22"/>
    <p:sldId id="338" r:id="rId23"/>
    <p:sldId id="350" r:id="rId24"/>
    <p:sldId id="334" r:id="rId25"/>
    <p:sldId id="271" r:id="rId26"/>
    <p:sldId id="335" r:id="rId27"/>
    <p:sldId id="259" r:id="rId28"/>
    <p:sldId id="322" r:id="rId29"/>
    <p:sldId id="257" r:id="rId30"/>
    <p:sldId id="287" r:id="rId31"/>
    <p:sldId id="296" r:id="rId32"/>
    <p:sldId id="297" r:id="rId33"/>
    <p:sldId id="295" r:id="rId34"/>
    <p:sldId id="311" r:id="rId35"/>
    <p:sldId id="290" r:id="rId36"/>
    <p:sldId id="310" r:id="rId37"/>
    <p:sldId id="300" r:id="rId38"/>
    <p:sldId id="302" r:id="rId39"/>
    <p:sldId id="327" r:id="rId40"/>
    <p:sldId id="299" r:id="rId41"/>
    <p:sldId id="326" r:id="rId42"/>
    <p:sldId id="323" r:id="rId43"/>
    <p:sldId id="328" r:id="rId44"/>
    <p:sldId id="331" r:id="rId45"/>
    <p:sldId id="332" r:id="rId46"/>
    <p:sldId id="329" r:id="rId47"/>
    <p:sldId id="313" r:id="rId48"/>
    <p:sldId id="318" r:id="rId49"/>
    <p:sldId id="325" r:id="rId50"/>
    <p:sldId id="314" r:id="rId51"/>
    <p:sldId id="31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mpaolo Tucci" initials="G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73231" autoAdjust="0"/>
  </p:normalViewPr>
  <p:slideViewPr>
    <p:cSldViewPr snapToGrid="0">
      <p:cViewPr varScale="1">
        <p:scale>
          <a:sx n="84" d="100"/>
          <a:sy n="84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22:40:01.001" idx="1">
    <p:pos x="90374144" y="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D144-51BA-4820-9918-637BE801CCE3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5C74-1B06-4D11-B742-AD179A863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55C74-1B06-4D11-B742-AD179A863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45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0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21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7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0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0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4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77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Install </a:t>
            </a:r>
            <a:r>
              <a:rPr lang="en-US" dirty="0" err="1"/>
              <a:t>Cloudcrate.AspNetCore.Blazor.Browser.Storage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n-US" dirty="0" err="1"/>
              <a:t>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AddStorage</a:t>
            </a:r>
            <a:r>
              <a:rPr lang="en-US" dirty="0"/>
              <a:t>(); </a:t>
            </a:r>
            <a:br>
              <a:rPr lang="en-US" dirty="0"/>
            </a:br>
            <a:r>
              <a:rPr lang="en-US" dirty="0"/>
              <a:t>@inject </a:t>
            </a:r>
            <a:r>
              <a:rPr lang="en-US" dirty="0" err="1"/>
              <a:t>LocalStorage</a:t>
            </a:r>
            <a:r>
              <a:rPr lang="en-US" dirty="0"/>
              <a:t> Storage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5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2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2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94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42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2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3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3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5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44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8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0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6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>
            <a:extLst>
              <a:ext uri="{FF2B5EF4-FFF2-40B4-BE49-F238E27FC236}">
                <a16:creationId xmlns:a16="http://schemas.microsoft.com/office/drawing/2014/main" id="{E5CCEF0B-414D-4947-8418-E0F671673DDD}"/>
              </a:ext>
            </a:extLst>
          </p:cNvPr>
          <p:cNvSpPr>
            <a:spLocks noGrp="1" noChangeArrowheads="1"/>
          </p:cNvSpPr>
          <p:nvPr>
            <p:ph type="dt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300"/>
              <a:t>06/01/18</a:t>
            </a:r>
          </a:p>
        </p:txBody>
      </p:sp>
      <p:sp>
        <p:nvSpPr>
          <p:cNvPr id="87043" name="Rectangle 7">
            <a:extLst>
              <a:ext uri="{FF2B5EF4-FFF2-40B4-BE49-F238E27FC236}">
                <a16:creationId xmlns:a16="http://schemas.microsoft.com/office/drawing/2014/main" id="{C33C7947-23FD-48CA-B141-660403B3C2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85775" algn="l"/>
                <a:tab pos="973138" algn="l"/>
                <a:tab pos="1458913" algn="l"/>
                <a:tab pos="1946275" algn="l"/>
                <a:tab pos="2433638" algn="l"/>
                <a:tab pos="291941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CC0E1F-EA1D-4328-8E07-71DC32B3260C}" type="slidenum">
              <a:rPr lang="en-US" altLang="it-IT" sz="1300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it-IT" sz="1300"/>
          </a:p>
        </p:txBody>
      </p:sp>
      <p:sp>
        <p:nvSpPr>
          <p:cNvPr id="87044" name="Rectangle 1">
            <a:extLst>
              <a:ext uri="{FF2B5EF4-FFF2-40B4-BE49-F238E27FC236}">
                <a16:creationId xmlns:a16="http://schemas.microsoft.com/office/drawing/2014/main" id="{3E9B0FB4-5035-400D-AB6C-AD2A3C02A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1013" y="1279525"/>
            <a:ext cx="6138862" cy="34544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87E0034A-BFBD-4A7E-A6BC-15EC12259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926013"/>
            <a:ext cx="5680075" cy="40290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  <p:sp>
        <p:nvSpPr>
          <p:cNvPr id="87046" name="Text Box 3">
            <a:extLst>
              <a:ext uri="{FF2B5EF4-FFF2-40B4-BE49-F238E27FC236}">
                <a16:creationId xmlns:a16="http://schemas.microsoft.com/office/drawing/2014/main" id="{7F290995-134D-4BA4-A8F1-D3A2E2BB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515" tIns="50708" rIns="97515" bIns="50708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AA309E4-73E2-40C9-BD39-74DEC6D3A814}" type="slidenum">
              <a:rPr lang="en-US" altLang="it-IT">
                <a:latin typeface="Calibri" panose="020F0502020204030204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it-IT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37D-2E4B-4320-9CE4-C34CBA0F6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5DFC-04D3-45BB-A6C6-898A1E02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28AA-AE4F-4672-816E-3B1CF12C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397C-8D29-4D60-96C2-8824DF3E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4F5-5D89-48E8-8D77-1735157C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FB09-8CC2-4EA6-BFD7-B8439DC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4E99C-2756-49F9-AABB-7FB683F39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4C1C-A37C-41A4-B0FC-3D848A45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A67F-0317-40C9-ABB1-3E585385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85FC-5B73-4BC7-802D-A6643BC4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39DEB-2C92-49CE-9D13-C9E952BB86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961E9-D50D-422B-9527-A227D80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90A81-EF41-4A6C-A908-144634BE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50FF-A6DA-4B88-8ACC-525A4F6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32DE4-DE62-4A7F-9A40-324B0787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C888-49B1-494B-8CF7-7BEDED39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560D-5704-4D9D-8A5B-059A0D8B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B68A-A368-49DA-80CE-F033CFE8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229B-B979-4079-B045-ABE5C084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6577-91B6-44C9-8031-3064772C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A584-5470-4E0F-8535-BDFD16A5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BE0A-D6B0-4318-BBF2-D1DD2C71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1826-D09F-4AD7-A6A8-DDE53711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EEB5-6699-4815-A6B7-38419D32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10A6-E72B-40AC-A7D8-85F7D18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3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2383-A324-499C-8FF6-FB51A207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93FB-9ABE-444F-A71B-EED6831A7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E3ED2-FD8F-4AD3-AAC3-D5E06473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948D0-9A0C-4E7F-A80A-0AEDAF30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4063-FE4F-4E3B-86F0-9D085BF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467-4346-4011-87EC-128CA9A7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8D34-768C-40FB-9F61-5E4E23E7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AD763-D468-4ED7-944B-619FC586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D1BD4-74E2-4A50-AEB9-109C5778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B7C58-0A95-4FCA-9B79-E4AC07C7C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0620D-26B0-4890-B6B7-FD672708A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A7496-7729-4C43-9E07-BD2CC97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E55CD-C3FE-4B53-9C97-8FBCF9B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2C968-B04B-48AD-A242-AD3379D3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AB-3B4B-4899-BC2E-9CB657E3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46CD6-1883-49B9-98B5-0CCFA8E3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E2F99-55AF-4914-A309-85A57CE7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9B54-1667-4EDB-9D54-2E7B3148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65D8-9029-4D32-864D-A27A9620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D8917-61F6-4A36-8DAC-8555D85E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1188-44F2-4DAA-94BF-E88BE5CB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DC0-D45C-4B8C-A122-F139FA5A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BC2F-101F-451F-9B98-ED85DE61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3581-40ED-4AAB-8C05-09A929E6F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CE45-DEBB-41A0-A2C2-AE1A48AF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2BC5-1727-4B78-9B2B-2B64053F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DE74B-C950-4B9F-9539-DBF54EBB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1E09-097A-4A5A-A0FD-B2199E04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FD58B-9955-4F92-A179-72DE65F5E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BC98F-8A62-4F69-9741-6D30B63AB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55E7A-CE87-4FA0-A976-D8E112F8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7B9B0-0AFE-4103-8311-F77216B1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13F9-8320-419C-844C-3685A9A3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D29E7-3C35-4B26-BE91-698B686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16AE-FEBA-4FC9-AD99-C7A079220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7DAD5-66F6-41DE-91A3-E921F15E8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49D9-69E0-4A21-8E90-4EEA789D8B1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CFF-111C-440D-AACF-6DB3C773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AEAF-2792-4CD5-8E35-A9C93DFC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0F2A5-642E-4B7A-A3A0-E494C934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aspnet/blazor-now-in-official-preview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aspnet/blazor-now-in-official-preview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ttsaube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marketplace.visualstudio.com/items?itemName=ScottSauber.blazorsnippe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javascript-development-environment/table-of-cont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pm-inc/this-year-in-javascript-2018-in-review-and-npms-predictions-for-2019-3a3d7e5298e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empower.com/benchmarks/#section=data-r17&amp;hw=ph&amp;test=plain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.stevensanderson.com/2018/02/06/blazor-intro/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lazor/issues/835#issuecomment-38904416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ottsauber/BlazorToDoMV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andersonMS/BlazorElectronExperiment.Samp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SandersonMS/BlazorElectronExperiment.Samp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blazor-u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vexpress.com/blazor-razor-components/" TargetMode="External"/><Relationship Id="rId4" Type="http://schemas.openxmlformats.org/officeDocument/2006/relationships/hyperlink" Target="https://www.syncfusion.com/aspnet-core-blazor-component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spnet.blaz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github.com/appcypher/awesome-wasm-lang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basso/awesome-wasm" TargetMode="External"/><Relationship Id="rId5" Type="http://schemas.openxmlformats.org/officeDocument/2006/relationships/hyperlink" Target="https://github.com/aspnet/blazor" TargetMode="External"/><Relationship Id="rId4" Type="http://schemas.openxmlformats.org/officeDocument/2006/relationships/hyperlink" Target="https://learn-blazor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FAE2-6E66-4C7C-A2C0-6E8CD126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908" y="2007269"/>
            <a:ext cx="11440275" cy="2843462"/>
          </a:xfrm>
        </p:spPr>
        <p:txBody>
          <a:bodyPr>
            <a:normAutofit fontScale="90000"/>
          </a:bodyPr>
          <a:lstStyle/>
          <a:p>
            <a:r>
              <a:rPr lang="en-US" sz="8500" b="1" dirty="0" err="1"/>
              <a:t>Blazor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rivoluzione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C# running in the browser via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WebAssembly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53F1-B0E1-4D6E-BD54-9E855454C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38753"/>
            <a:ext cx="12192000" cy="64224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Giampaolo TUCCI</a:t>
            </a:r>
          </a:p>
        </p:txBody>
      </p:sp>
      <p:pic>
        <p:nvPicPr>
          <p:cNvPr id="1026" name="Picture 2" descr="https://aspnet.gallerycdn.vsassets.io/extensions/aspnet/blazor/16.0.19216.3/1555627488230/Microsoft.VisualStudio.Services.Icons.Default">
            <a:extLst>
              <a:ext uri="{FF2B5EF4-FFF2-40B4-BE49-F238E27FC236}">
                <a16:creationId xmlns:a16="http://schemas.microsoft.com/office/drawing/2014/main" id="{1BDFEC83-3383-4653-808F-A8E61ED3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10" y="116887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0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is a .NET SPA framework (</a:t>
            </a:r>
            <a:r>
              <a:rPr lang="en-US" dirty="0">
                <a:hlinkClick r:id="rId3"/>
              </a:rPr>
              <a:t>currently in Preview</a:t>
            </a:r>
            <a:r>
              <a:rPr lang="en-US" dirty="0"/>
              <a:t>) maintained by Microsoft using C# and HTML that runs </a:t>
            </a:r>
            <a:r>
              <a:rPr lang="en-US" i="1" u="sng" dirty="0"/>
              <a:t>in the browser</a:t>
            </a:r>
            <a:r>
              <a:rPr lang="en-US" i="1" dirty="0"/>
              <a:t> </a:t>
            </a:r>
            <a:r>
              <a:rPr lang="en-US" dirty="0"/>
              <a:t>via </a:t>
            </a:r>
            <a:r>
              <a:rPr lang="en-US" dirty="0" err="1"/>
              <a:t>WebAssembly</a:t>
            </a:r>
            <a:r>
              <a:rPr lang="en-US" dirty="0"/>
              <a:t>….</a:t>
            </a:r>
          </a:p>
          <a:p>
            <a:r>
              <a:rPr lang="en-US" dirty="0"/>
              <a:t>Uses Razor syntax</a:t>
            </a:r>
          </a:p>
          <a:p>
            <a:pPr lvl="1"/>
            <a:r>
              <a:rPr lang="en-US" dirty="0"/>
              <a:t>Browser + L + Razor =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Uses component-based architecture</a:t>
            </a:r>
          </a:p>
          <a:p>
            <a:r>
              <a:rPr lang="en-US" dirty="0"/>
              <a:t>Runs on top of Mono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== UI Framework == MVC or Web Forms</a:t>
            </a:r>
          </a:p>
          <a:p>
            <a:pPr lvl="1"/>
            <a:r>
              <a:rPr lang="en-US" dirty="0"/>
              <a:t>Mono == Runtime == .NET Framework or .NET Core</a:t>
            </a:r>
          </a:p>
          <a:p>
            <a:r>
              <a:rPr lang="en-US" dirty="0"/>
              <a:t>Development led by Steve Sanderson, of </a:t>
            </a:r>
            <a:r>
              <a:rPr lang="en-US" dirty="0" err="1"/>
              <a:t>KnockoutJS</a:t>
            </a:r>
            <a:r>
              <a:rPr lang="en-US" dirty="0"/>
              <a:t> fame</a:t>
            </a:r>
          </a:p>
        </p:txBody>
      </p:sp>
      <p:pic>
        <p:nvPicPr>
          <p:cNvPr id="4" name="Picture 2" descr="https://aspnet.gallerycdn.vsassets.io/extensions/aspnet/blazor/16.0.19216.3/1555627488230/Microsoft.VisualStudio.Services.Icons.Default">
            <a:extLst>
              <a:ext uri="{FF2B5EF4-FFF2-40B4-BE49-F238E27FC236}">
                <a16:creationId xmlns:a16="http://schemas.microsoft.com/office/drawing/2014/main" id="{14531E61-5A22-4477-950C-E86D5B48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54" y="4698522"/>
            <a:ext cx="1960965" cy="196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43249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Was Experimental – Now Committed &amp;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“... With this newest </a:t>
            </a:r>
            <a:r>
              <a:rPr lang="en-US" dirty="0" err="1"/>
              <a:t>Blazor</a:t>
            </a:r>
            <a:r>
              <a:rPr lang="en-US" dirty="0"/>
              <a:t> release we’re pleased to announce that </a:t>
            </a:r>
            <a:r>
              <a:rPr lang="en-US" b="1" dirty="0" err="1"/>
              <a:t>Blazor</a:t>
            </a:r>
            <a:r>
              <a:rPr lang="en-US" b="1" dirty="0"/>
              <a:t> is now in official preview!</a:t>
            </a:r>
            <a:r>
              <a:rPr lang="en-US" dirty="0"/>
              <a:t> </a:t>
            </a:r>
            <a:r>
              <a:rPr lang="en-US" dirty="0" err="1"/>
              <a:t>Blazor</a:t>
            </a:r>
            <a:r>
              <a:rPr lang="en-US" dirty="0"/>
              <a:t> is no longer experimental and we are committing to ship it as a supported web UI framework including support for running client-side in the browser on </a:t>
            </a:r>
            <a:r>
              <a:rPr lang="en-US" dirty="0" err="1"/>
              <a:t>WebAssembly</a:t>
            </a:r>
            <a:r>
              <a:rPr lang="en-US" dirty="0"/>
              <a:t>…”</a:t>
            </a:r>
          </a:p>
          <a:p>
            <a:pPr marL="0" indent="0">
              <a:buNone/>
            </a:pPr>
            <a:r>
              <a:rPr lang="en-US" dirty="0"/>
              <a:t>				 	</a:t>
            </a:r>
          </a:p>
          <a:p>
            <a:pPr marL="0" indent="0">
              <a:buNone/>
            </a:pPr>
            <a:r>
              <a:rPr lang="en-US" dirty="0"/>
              <a:t>					.</a:t>
            </a:r>
            <a:r>
              <a:rPr lang="en-US" dirty="0">
                <a:hlinkClick r:id="rId3"/>
              </a:rPr>
              <a:t>NET Core 3.0 Preview 4 announcement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0B0B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it-IT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7964B-AD6A-44FD-8BB8-4B903BDD3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7" y="553222"/>
            <a:ext cx="6389226" cy="57515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4676B-099D-41E7-9868-C14840B13997}"/>
              </a:ext>
            </a:extLst>
          </p:cNvPr>
          <p:cNvSpPr txBox="1"/>
          <p:nvPr/>
        </p:nvSpPr>
        <p:spPr>
          <a:xfrm>
            <a:off x="6782766" y="3113590"/>
            <a:ext cx="518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Browser + </a:t>
            </a:r>
            <a:r>
              <a:rPr lang="it-IT" sz="3600" b="1" dirty="0" err="1"/>
              <a:t>Razor</a:t>
            </a:r>
            <a:r>
              <a:rPr lang="it-IT" sz="3600" b="1" dirty="0"/>
              <a:t> = </a:t>
            </a:r>
            <a:r>
              <a:rPr lang="it-IT" sz="3600" b="1" dirty="0" err="1"/>
              <a:t>Blazor</a:t>
            </a:r>
            <a:r>
              <a:rPr lang="it-IT" sz="3600" b="1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743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 I can write C# in the Browser!?!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is .NET Standard 2 compliant</a:t>
            </a:r>
          </a:p>
          <a:p>
            <a:r>
              <a:rPr lang="en-US" dirty="0"/>
              <a:t>However, not all .NET Standard 2 API’s are implemented running in browser make sense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 err="1"/>
              <a:t>System.Net.Mail</a:t>
            </a:r>
            <a:endParaRPr lang="en-US" dirty="0"/>
          </a:p>
          <a:p>
            <a:pPr lvl="2"/>
            <a:r>
              <a:rPr lang="en-US" dirty="0"/>
              <a:t>System.IO</a:t>
            </a:r>
          </a:p>
          <a:p>
            <a:pPr lvl="1"/>
            <a:r>
              <a:rPr lang="en-US" dirty="0"/>
              <a:t>These throw Platform Not Supported exceptions</a:t>
            </a:r>
          </a:p>
          <a:p>
            <a:r>
              <a:rPr lang="en-US" dirty="0"/>
              <a:t>But a lot do make sense</a:t>
            </a:r>
          </a:p>
          <a:p>
            <a:pPr lvl="1"/>
            <a:r>
              <a:rPr lang="en-US" dirty="0" err="1"/>
              <a:t>HttpClient</a:t>
            </a:r>
            <a:r>
              <a:rPr lang="en-US" dirty="0"/>
              <a:t> =&gt; AJAX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B454B-5230-4A44-802F-555D09027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/>
          <a:stretch/>
        </p:blipFill>
        <p:spPr>
          <a:xfrm>
            <a:off x="8137527" y="3429000"/>
            <a:ext cx="3669213" cy="23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4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Provides Calling C# from JS + vice versa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C# Wrappers on top of JS API’s</a:t>
            </a:r>
          </a:p>
          <a:p>
            <a:pPr lvl="1"/>
            <a:r>
              <a:rPr lang="en-US" dirty="0" err="1"/>
              <a:t>LocalStorage</a:t>
            </a:r>
            <a:endParaRPr lang="en-US" dirty="0"/>
          </a:p>
          <a:p>
            <a:pPr lvl="1"/>
            <a:r>
              <a:rPr lang="en-US" dirty="0" err="1"/>
              <a:t>PaymentRequest</a:t>
            </a:r>
            <a:endParaRPr lang="en-US" dirty="0"/>
          </a:p>
          <a:p>
            <a:pPr lvl="1"/>
            <a:r>
              <a:rPr lang="en-US" dirty="0"/>
              <a:t>Or any </a:t>
            </a:r>
            <a:r>
              <a:rPr lang="en-US" dirty="0" err="1"/>
              <a:t>npm</a:t>
            </a:r>
            <a:r>
              <a:rPr lang="en-US" dirty="0"/>
              <a:t> library</a:t>
            </a:r>
          </a:p>
          <a:p>
            <a:r>
              <a:rPr lang="en-US" dirty="0"/>
              <a:t>C# maps to JS pretty well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/await</a:t>
            </a:r>
          </a:p>
          <a:p>
            <a:pPr lvl="1"/>
            <a:r>
              <a:rPr lang="en-US" dirty="0"/>
              <a:t>Task =&gt; Promise</a:t>
            </a:r>
          </a:p>
        </p:txBody>
      </p:sp>
    </p:spTree>
    <p:extLst>
      <p:ext uri="{BB962C8B-B14F-4D97-AF65-F5344CB8AC3E}">
        <p14:creationId xmlns:p14="http://schemas.microsoft.com/office/powerpoint/2010/main" val="17045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 Blazor è possible…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C94FD-3B31-4D9B-8EBE-5B6265F9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client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interagisce</a:t>
            </a:r>
            <a:r>
              <a:rPr lang="en-US" dirty="0"/>
              <a:t> con la UI </a:t>
            </a:r>
            <a:r>
              <a:rPr lang="en-US" dirty="0" err="1"/>
              <a:t>della</a:t>
            </a:r>
            <a:r>
              <a:rPr lang="en-US" dirty="0"/>
              <a:t> web-app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/C# in </a:t>
            </a:r>
            <a:r>
              <a:rPr lang="en-US" dirty="0" err="1"/>
              <a:t>luogo</a:t>
            </a:r>
            <a:r>
              <a:rPr lang="en-US" dirty="0"/>
              <a:t> di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Il framework </a:t>
            </a:r>
            <a:r>
              <a:rPr lang="en-US" dirty="0" err="1"/>
              <a:t>favorisce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riutilizzo</a:t>
            </a:r>
            <a:r>
              <a:rPr lang="en-US" dirty="0"/>
              <a:t> del </a:t>
            </a:r>
            <a:r>
              <a:rPr lang="en-US" dirty="0" err="1"/>
              <a:t>codice</a:t>
            </a:r>
            <a:endParaRPr lang="en-US" dirty="0"/>
          </a:p>
          <a:p>
            <a:pPr lvl="1"/>
            <a:r>
              <a:rPr lang="en-US" dirty="0" err="1"/>
              <a:t>Utilizzo</a:t>
            </a:r>
            <a:r>
              <a:rPr lang="en-US" dirty="0"/>
              <a:t> di “components”</a:t>
            </a:r>
          </a:p>
          <a:p>
            <a:pPr lvl="1"/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lato</a:t>
            </a:r>
            <a:r>
              <a:rPr lang="en-US" dirty="0"/>
              <a:t> client e </a:t>
            </a:r>
            <a:r>
              <a:rPr lang="en-US" dirty="0" err="1"/>
              <a:t>lato</a:t>
            </a:r>
            <a:r>
              <a:rPr lang="en-US" dirty="0"/>
              <a:t> server (</a:t>
            </a:r>
            <a:r>
              <a:rPr lang="en-US" dirty="0" err="1"/>
              <a:t>esempio</a:t>
            </a:r>
            <a:r>
              <a:rPr lang="en-US" dirty="0"/>
              <a:t>: POCO class)</a:t>
            </a:r>
          </a:p>
          <a:p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riutilizzare</a:t>
            </a:r>
            <a:r>
              <a:rPr lang="en-US" dirty="0"/>
              <a:t>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scritte</a:t>
            </a:r>
            <a:r>
              <a:rPr lang="en-US" dirty="0"/>
              <a:t> per </a:t>
            </a:r>
            <a:r>
              <a:rPr lang="en-US" dirty="0" err="1"/>
              <a:t>.Net</a:t>
            </a:r>
            <a:r>
              <a:rPr lang="en-US" dirty="0"/>
              <a:t> standard</a:t>
            </a:r>
          </a:p>
          <a:p>
            <a:r>
              <a:rPr lang="en-US" dirty="0" err="1"/>
              <a:t>Interagisce</a:t>
            </a:r>
            <a:r>
              <a:rPr lang="en-US" dirty="0"/>
              <a:t> </a:t>
            </a:r>
            <a:r>
              <a:rPr lang="en-US" dirty="0" err="1"/>
              <a:t>perfettamente</a:t>
            </a:r>
            <a:r>
              <a:rPr lang="en-US" dirty="0"/>
              <a:t> con </a:t>
            </a:r>
            <a:r>
              <a:rPr lang="en-US" dirty="0" err="1"/>
              <a:t>javascript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Interop)</a:t>
            </a:r>
          </a:p>
          <a:p>
            <a:pPr lvl="1"/>
            <a:r>
              <a:rPr lang="en-US" dirty="0"/>
              <a:t>E’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richiamare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da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C#</a:t>
            </a:r>
          </a:p>
          <a:p>
            <a:pPr lvl="1"/>
            <a:r>
              <a:rPr lang="en-US" dirty="0"/>
              <a:t>Da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è possible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/C#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000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652F2393-93C0-4341-972B-B6D111CFA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2291556"/>
            <a:ext cx="6076950" cy="3419475"/>
          </a:xfrm>
        </p:spPr>
      </p:pic>
    </p:spTree>
    <p:extLst>
      <p:ext uri="{BB962C8B-B14F-4D97-AF65-F5344CB8AC3E}">
        <p14:creationId xmlns:p14="http://schemas.microsoft.com/office/powerpoint/2010/main" val="155875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E5891-789D-42A0-96C2-6CEB252D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Blazor</a:t>
            </a:r>
            <a:r>
              <a:rPr lang="en-US" sz="4800" dirty="0"/>
              <a:t> WA vs Server-Side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B5C3449C-0659-4447-9E1D-597A1F5A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9" y="2426818"/>
            <a:ext cx="5162592" cy="399763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F1F7A6-E5C0-4C70-989C-97011427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21138"/>
            <a:ext cx="5455917" cy="24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92BDDF7-A6C6-40D2-A882-1F7FA8103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3970"/>
            <a:ext cx="10515600" cy="4174648"/>
          </a:xfrm>
        </p:spPr>
      </p:pic>
    </p:spTree>
    <p:extLst>
      <p:ext uri="{BB962C8B-B14F-4D97-AF65-F5344CB8AC3E}">
        <p14:creationId xmlns:p14="http://schemas.microsoft.com/office/powerpoint/2010/main" val="145690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vs </a:t>
            </a:r>
            <a:r>
              <a:rPr lang="en-US" dirty="0" err="1"/>
              <a:t>Blazor</a:t>
            </a:r>
            <a:r>
              <a:rPr lang="en-US" dirty="0"/>
              <a:t> Web Assembly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0D5D-CD5E-41ED-B17C-3643F8C9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9B5584-496B-40B0-AC98-2A1A8F42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44" y="2047938"/>
            <a:ext cx="527526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BD39D-39CD-44C6-A828-C8589F21A221}"/>
              </a:ext>
            </a:extLst>
          </p:cNvPr>
          <p:cNvSpPr txBox="1">
            <a:spLocks/>
          </p:cNvSpPr>
          <p:nvPr/>
        </p:nvSpPr>
        <p:spPr>
          <a:xfrm>
            <a:off x="6979351" y="1825625"/>
            <a:ext cx="4474707" cy="3944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Pros</a:t>
            </a:r>
          </a:p>
          <a:p>
            <a:r>
              <a:rPr lang="en-US" sz="1400" dirty="0" err="1"/>
              <a:t>Migliore</a:t>
            </a:r>
            <a:r>
              <a:rPr lang="en-US" sz="1400" dirty="0"/>
              <a:t> </a:t>
            </a:r>
            <a:r>
              <a:rPr lang="en-US" sz="1400" dirty="0" err="1"/>
              <a:t>compatibilità</a:t>
            </a:r>
            <a:r>
              <a:rPr lang="en-US" sz="1400" dirty="0"/>
              <a:t> con browser </a:t>
            </a:r>
            <a:r>
              <a:rPr lang="en-US" sz="1400" dirty="0" err="1"/>
              <a:t>poichè</a:t>
            </a:r>
            <a:r>
              <a:rPr lang="en-US" sz="1400" dirty="0"/>
              <a:t> al client NON </a:t>
            </a:r>
            <a:r>
              <a:rPr lang="en-US" sz="1400" dirty="0" err="1"/>
              <a:t>arriva</a:t>
            </a:r>
            <a:r>
              <a:rPr lang="en-US" sz="1400" dirty="0"/>
              <a:t> WASM (IE 11 </a:t>
            </a:r>
            <a:r>
              <a:rPr lang="en-US" sz="1400" dirty="0" err="1"/>
              <a:t>funziona</a:t>
            </a:r>
            <a:r>
              <a:rPr lang="en-US" sz="1400" dirty="0"/>
              <a:t> !)</a:t>
            </a:r>
          </a:p>
          <a:p>
            <a:r>
              <a:rPr lang="en-US" sz="1400" dirty="0" err="1"/>
              <a:t>Migliore</a:t>
            </a:r>
            <a:r>
              <a:rPr lang="en-US" sz="1400" dirty="0"/>
              <a:t> </a:t>
            </a:r>
            <a:r>
              <a:rPr lang="en-US" sz="1400" dirty="0" err="1"/>
              <a:t>possibilità</a:t>
            </a:r>
            <a:r>
              <a:rPr lang="en-US" sz="1400" dirty="0"/>
              <a:t> di debug (ad </a:t>
            </a:r>
            <a:r>
              <a:rPr lang="en-US" sz="1400" dirty="0" err="1"/>
              <a:t>oggi</a:t>
            </a:r>
            <a:r>
              <a:rPr lang="en-US" sz="1400" dirty="0"/>
              <a:t> per client-side </a:t>
            </a:r>
            <a:r>
              <a:rPr lang="en-US" sz="1400" dirty="0" err="1"/>
              <a:t>sono</a:t>
            </a:r>
            <a:r>
              <a:rPr lang="en-US" sz="1400" dirty="0"/>
              <a:t> </a:t>
            </a:r>
            <a:r>
              <a:rPr lang="en-US" sz="1400" dirty="0" err="1"/>
              <a:t>limitate</a:t>
            </a:r>
            <a:r>
              <a:rPr lang="en-US" sz="1400" dirty="0"/>
              <a:t>)</a:t>
            </a:r>
          </a:p>
          <a:p>
            <a:r>
              <a:rPr lang="en-US" sz="1400" dirty="0"/>
              <a:t>Accesso complete </a:t>
            </a:r>
            <a:r>
              <a:rPr lang="en-US" sz="1400" dirty="0" err="1"/>
              <a:t>all’ecosistema</a:t>
            </a:r>
            <a:r>
              <a:rPr lang="en-US" sz="1400" dirty="0"/>
              <a:t> .NET (</a:t>
            </a:r>
            <a:r>
              <a:rPr lang="en-US" sz="1400" dirty="0" err="1"/>
              <a:t>utilizzo</a:t>
            </a:r>
            <a:r>
              <a:rPr lang="en-US" sz="1400" dirty="0"/>
              <a:t> </a:t>
            </a:r>
            <a:r>
              <a:rPr lang="en-US" sz="1400" dirty="0" err="1"/>
              <a:t>completo</a:t>
            </a:r>
            <a:r>
              <a:rPr lang="en-US" sz="1400" dirty="0"/>
              <a:t> </a:t>
            </a:r>
            <a:r>
              <a:rPr lang="en-US" sz="1400" dirty="0" err="1"/>
              <a:t>delle</a:t>
            </a:r>
            <a:r>
              <a:rPr lang="en-US" sz="1400" dirty="0"/>
              <a:t> </a:t>
            </a:r>
            <a:r>
              <a:rPr lang="en-US" sz="1400" dirty="0" err="1"/>
              <a:t>librerie</a:t>
            </a:r>
            <a:r>
              <a:rPr lang="en-US" sz="1400" dirty="0"/>
              <a:t> .NET, tool di debug </a:t>
            </a:r>
            <a:r>
              <a:rPr lang="en-US" sz="1400" dirty="0" err="1"/>
              <a:t>avanzati</a:t>
            </a:r>
            <a:r>
              <a:rPr lang="en-US" sz="1400" dirty="0"/>
              <a:t>)</a:t>
            </a:r>
          </a:p>
          <a:p>
            <a:r>
              <a:rPr lang="en-US" sz="1400" dirty="0"/>
              <a:t>Il download </a:t>
            </a:r>
            <a:r>
              <a:rPr lang="en-US" sz="1400" dirty="0" err="1"/>
              <a:t>iniziale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app è molto </a:t>
            </a:r>
            <a:r>
              <a:rPr lang="en-US" sz="1400" dirty="0" err="1"/>
              <a:t>minore</a:t>
            </a:r>
            <a:r>
              <a:rPr lang="en-US" sz="1400" dirty="0"/>
              <a:t> rispetto al client-side (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deve</a:t>
            </a:r>
            <a:r>
              <a:rPr lang="en-US" sz="1400" dirty="0"/>
              <a:t> per forza </a:t>
            </a:r>
            <a:r>
              <a:rPr lang="en-US" sz="1400" dirty="0" err="1"/>
              <a:t>scaricare</a:t>
            </a:r>
            <a:r>
              <a:rPr lang="en-US" sz="1400" dirty="0"/>
              <a:t> ad </a:t>
            </a:r>
            <a:r>
              <a:rPr lang="en-US" sz="1400" dirty="0" err="1"/>
              <a:t>esempio</a:t>
            </a:r>
            <a:r>
              <a:rPr lang="en-US" sz="1400" dirty="0"/>
              <a:t> </a:t>
            </a:r>
            <a:r>
              <a:rPr lang="en-US" sz="1400" dirty="0" err="1"/>
              <a:t>mono.wasm</a:t>
            </a:r>
            <a:r>
              <a:rPr lang="en-US" sz="1400" dirty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Cons</a:t>
            </a:r>
          </a:p>
          <a:p>
            <a:r>
              <a:rPr lang="en-US" sz="1400" dirty="0" err="1"/>
              <a:t>Latenza</a:t>
            </a:r>
            <a:r>
              <a:rPr lang="en-US" sz="1400" dirty="0"/>
              <a:t>: </a:t>
            </a:r>
            <a:r>
              <a:rPr lang="en-US" sz="1400" dirty="0" err="1"/>
              <a:t>sicome</a:t>
            </a:r>
            <a:r>
              <a:rPr lang="en-US" sz="1400" dirty="0"/>
              <a:t> </a:t>
            </a:r>
            <a:r>
              <a:rPr lang="en-US" sz="1400" dirty="0" err="1"/>
              <a:t>il</a:t>
            </a:r>
            <a:r>
              <a:rPr lang="en-US" sz="1400" dirty="0"/>
              <a:t> rendering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pagina</a:t>
            </a:r>
            <a:r>
              <a:rPr lang="en-US" sz="1400" dirty="0"/>
              <a:t> </a:t>
            </a:r>
            <a:r>
              <a:rPr lang="en-US" sz="1400" dirty="0" err="1"/>
              <a:t>avviene</a:t>
            </a:r>
            <a:r>
              <a:rPr lang="en-US" sz="1400" dirty="0"/>
              <a:t> </a:t>
            </a:r>
            <a:r>
              <a:rPr lang="en-US" sz="1400" dirty="0" err="1"/>
              <a:t>lato</a:t>
            </a:r>
            <a:r>
              <a:rPr lang="en-US" sz="1400" dirty="0"/>
              <a:t> server e </a:t>
            </a:r>
            <a:r>
              <a:rPr lang="en-US" sz="1400" dirty="0" err="1"/>
              <a:t>quindi</a:t>
            </a:r>
            <a:r>
              <a:rPr lang="en-US" sz="1400" dirty="0"/>
              <a:t> </a:t>
            </a:r>
            <a:r>
              <a:rPr lang="en-US" sz="1400" dirty="0" err="1"/>
              <a:t>inviata</a:t>
            </a:r>
            <a:r>
              <a:rPr lang="en-US" sz="1400" dirty="0"/>
              <a:t> al client (</a:t>
            </a:r>
            <a:r>
              <a:rPr lang="en-US" sz="1400" dirty="0" err="1"/>
              <a:t>seppur</a:t>
            </a:r>
            <a:r>
              <a:rPr lang="en-US" sz="1400" dirty="0"/>
              <a:t> in modo </a:t>
            </a:r>
            <a:r>
              <a:rPr lang="en-US" sz="1400" dirty="0" err="1"/>
              <a:t>ottimizata</a:t>
            </a:r>
            <a:r>
              <a:rPr lang="en-US" sz="1400" dirty="0"/>
              <a:t> </a:t>
            </a:r>
            <a:r>
              <a:rPr lang="en-US" sz="1400" dirty="0" err="1"/>
              <a:t>grazie</a:t>
            </a:r>
            <a:r>
              <a:rPr lang="en-US" sz="1400" dirty="0"/>
              <a:t> a </a:t>
            </a:r>
            <a:r>
              <a:rPr lang="en-US" sz="1400" dirty="0" err="1"/>
              <a:t>SignalR</a:t>
            </a:r>
            <a:r>
              <a:rPr lang="en-US" sz="1400" dirty="0"/>
              <a:t>) </a:t>
            </a:r>
            <a:r>
              <a:rPr lang="en-US" sz="1400" dirty="0" err="1"/>
              <a:t>esiste</a:t>
            </a:r>
            <a:r>
              <a:rPr lang="en-US" sz="1400" dirty="0"/>
              <a:t> la </a:t>
            </a:r>
            <a:r>
              <a:rPr lang="en-US" sz="1400" dirty="0" err="1"/>
              <a:t>latenza</a:t>
            </a:r>
            <a:r>
              <a:rPr lang="en-US" sz="1400" dirty="0"/>
              <a:t> di rete.</a:t>
            </a:r>
          </a:p>
          <a:p>
            <a:r>
              <a:rPr lang="en-US" sz="1400" dirty="0" err="1"/>
              <a:t>Scalabilità</a:t>
            </a:r>
            <a:r>
              <a:rPr lang="en-US" sz="1400" dirty="0"/>
              <a:t>: </a:t>
            </a:r>
            <a:r>
              <a:rPr lang="en-US" sz="1400" dirty="0" err="1"/>
              <a:t>dipende</a:t>
            </a:r>
            <a:r>
              <a:rPr lang="en-US" sz="1400" dirty="0"/>
              <a:t> dal server.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8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Breve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storia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web-app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3DCC3-7B44-4F34-AC2A-F72749D2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Modello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round-trip o Multi Page Application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6F38391-3B78-4164-97B4-D9B7758E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24543"/>
            <a:ext cx="6553545" cy="4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Routing</a:t>
            </a:r>
            <a:endParaRPr lang="it-IT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46B350-8B79-48A7-AFB5-34D935A9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E’ la </a:t>
            </a:r>
            <a:r>
              <a:rPr lang="en-US" sz="1800" dirty="0" err="1"/>
              <a:t>tecnica</a:t>
            </a:r>
            <a:r>
              <a:rPr lang="en-US" sz="1800" dirty="0"/>
              <a:t> per </a:t>
            </a:r>
            <a:r>
              <a:rPr lang="en-US" sz="1800" dirty="0" err="1"/>
              <a:t>ispezionare</a:t>
            </a:r>
            <a:r>
              <a:rPr lang="en-US" sz="1800" dirty="0"/>
              <a:t> </a:t>
            </a:r>
            <a:r>
              <a:rPr lang="en-US" sz="1800" dirty="0" err="1"/>
              <a:t>l’URL</a:t>
            </a:r>
            <a:r>
              <a:rPr lang="en-US" sz="1800" dirty="0"/>
              <a:t> </a:t>
            </a:r>
            <a:r>
              <a:rPr lang="en-US" sz="1800" dirty="0" err="1"/>
              <a:t>richiesto</a:t>
            </a:r>
            <a:r>
              <a:rPr lang="en-US" sz="1800" dirty="0"/>
              <a:t> </a:t>
            </a:r>
            <a:r>
              <a:rPr lang="en-US" sz="1800" dirty="0" err="1"/>
              <a:t>dall’utilizzatore</a:t>
            </a:r>
            <a:r>
              <a:rPr lang="en-US" sz="1800" dirty="0"/>
              <a:t>  e </a:t>
            </a:r>
            <a:r>
              <a:rPr lang="en-US" sz="1800" dirty="0" err="1"/>
              <a:t>associarlo</a:t>
            </a:r>
            <a:r>
              <a:rPr lang="en-US" sz="1800" dirty="0"/>
              <a:t> </a:t>
            </a:r>
            <a:r>
              <a:rPr lang="en-US" sz="1800" dirty="0" err="1"/>
              <a:t>alla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</a:t>
            </a:r>
            <a:r>
              <a:rPr lang="en-US" sz="1800" dirty="0" err="1"/>
              <a:t>Blazor</a:t>
            </a:r>
            <a:r>
              <a:rPr lang="en-US" sz="1800" dirty="0"/>
              <a:t> da </a:t>
            </a:r>
            <a:r>
              <a:rPr lang="en-US" sz="1800" dirty="0" err="1"/>
              <a:t>restituire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Una </a:t>
            </a:r>
            <a:r>
              <a:rPr lang="en-US" sz="1800" dirty="0" err="1"/>
              <a:t>pagina</a:t>
            </a:r>
            <a:r>
              <a:rPr lang="en-US" sz="1800" dirty="0"/>
              <a:t> è un </a:t>
            </a:r>
            <a:r>
              <a:rPr lang="en-US" sz="1800" dirty="0" err="1"/>
              <a:t>Blazor</a:t>
            </a:r>
            <a:r>
              <a:rPr lang="en-US" sz="1800" dirty="0"/>
              <a:t> </a:t>
            </a:r>
            <a:r>
              <a:rPr lang="en-US" sz="1800" dirty="0" err="1"/>
              <a:t>componente</a:t>
            </a:r>
            <a:r>
              <a:rPr lang="en-US" sz="1800" dirty="0"/>
              <a:t> </a:t>
            </a:r>
            <a:r>
              <a:rPr lang="en-US" sz="1800" dirty="0" err="1"/>
              <a:t>dotato</a:t>
            </a:r>
            <a:r>
              <a:rPr lang="en-US" sz="1800" dirty="0"/>
              <a:t> di una route per </a:t>
            </a:r>
            <a:r>
              <a:rPr lang="en-US" sz="1800" dirty="0" err="1"/>
              <a:t>poterla</a:t>
            </a:r>
            <a:r>
              <a:rPr lang="en-US" sz="1800" dirty="0"/>
              <a:t> </a:t>
            </a:r>
            <a:r>
              <a:rPr lang="en-US" sz="1800" dirty="0" err="1"/>
              <a:t>raggiungere</a:t>
            </a:r>
            <a:r>
              <a:rPr lang="en-US" sz="1800" dirty="0"/>
              <a:t> !</a:t>
            </a:r>
          </a:p>
        </p:txBody>
      </p:sp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1E25CB1-7664-499A-840C-9D84964CC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 r="1" b="1014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887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3918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Routing</a:t>
            </a:r>
            <a:endParaRPr lang="it-IT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1DDA7-3C1B-4BB7-82A8-064E2A8CE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2559"/>
            <a:ext cx="5643623" cy="39215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4542B9-1F75-4379-9229-4260DC55E9D8}"/>
              </a:ext>
            </a:extLst>
          </p:cNvPr>
          <p:cNvSpPr txBox="1"/>
          <p:nvPr/>
        </p:nvSpPr>
        <p:spPr>
          <a:xfrm>
            <a:off x="9016678" y="3599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B7E9CC3-E059-4019-B51D-9B1EF2B6C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223" y="1571115"/>
            <a:ext cx="511552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@page "/clients"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@page "/clients/{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orders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Customer: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string.IsNullOrEmpty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@:None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@code {</a:t>
            </a:r>
          </a:p>
          <a:p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it-IT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string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 get; set; }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11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D4F9-611F-4ED0-A975-A5CAD847D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6" y="1180544"/>
            <a:ext cx="3977188" cy="4139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C7DAF-6614-4116-A8D2-DF2F4B2D6E1F}"/>
              </a:ext>
            </a:extLst>
          </p:cNvPr>
          <p:cNvSpPr txBox="1"/>
          <p:nvPr/>
        </p:nvSpPr>
        <p:spPr>
          <a:xfrm>
            <a:off x="5370653" y="2314937"/>
            <a:ext cx="2963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Demo</a:t>
            </a:r>
          </a:p>
          <a:p>
            <a:r>
              <a:rPr lang="en-US" sz="3600" dirty="0"/>
              <a:t>Server-Side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682513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01D32-771A-47A7-9EA2-1842267D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44" y="1512604"/>
            <a:ext cx="9405711" cy="43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5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AE2B7-9DA5-4F02-B272-50750EEA4C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Pros &amp; Cons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5308AB9-0D66-419C-B040-FE698727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r="7803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AB29-E86C-4238-8C6A-2DD9FFB918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Pros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Migliore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compatibilità</a:t>
            </a:r>
            <a:r>
              <a:rPr lang="en-US" sz="1400" dirty="0">
                <a:solidFill>
                  <a:srgbClr val="FFFFFF"/>
                </a:solidFill>
              </a:rPr>
              <a:t> con browser </a:t>
            </a:r>
            <a:r>
              <a:rPr lang="en-US" sz="1400" dirty="0" err="1">
                <a:solidFill>
                  <a:srgbClr val="FFFFFF"/>
                </a:solidFill>
              </a:rPr>
              <a:t>poichè</a:t>
            </a:r>
            <a:r>
              <a:rPr lang="en-US" sz="1400" dirty="0">
                <a:solidFill>
                  <a:srgbClr val="FFFFFF"/>
                </a:solidFill>
              </a:rPr>
              <a:t> al client NON </a:t>
            </a:r>
            <a:r>
              <a:rPr lang="en-US" sz="1400" dirty="0" err="1">
                <a:solidFill>
                  <a:srgbClr val="FFFFFF"/>
                </a:solidFill>
              </a:rPr>
              <a:t>arriva</a:t>
            </a:r>
            <a:r>
              <a:rPr lang="en-US" sz="1400" dirty="0">
                <a:solidFill>
                  <a:srgbClr val="FFFFFF"/>
                </a:solidFill>
              </a:rPr>
              <a:t> WASM (IE 11 </a:t>
            </a:r>
            <a:r>
              <a:rPr lang="en-US" sz="1400" dirty="0" err="1">
                <a:solidFill>
                  <a:srgbClr val="FFFFFF"/>
                </a:solidFill>
              </a:rPr>
              <a:t>funziona</a:t>
            </a:r>
            <a:r>
              <a:rPr lang="en-US" sz="1400" dirty="0">
                <a:solidFill>
                  <a:srgbClr val="FFFFFF"/>
                </a:solidFill>
              </a:rPr>
              <a:t> !)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Migliore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possibilità</a:t>
            </a:r>
            <a:r>
              <a:rPr lang="en-US" sz="1400" dirty="0">
                <a:solidFill>
                  <a:srgbClr val="FFFFFF"/>
                </a:solidFill>
              </a:rPr>
              <a:t> di debug (ad </a:t>
            </a:r>
            <a:r>
              <a:rPr lang="en-US" sz="1400" dirty="0" err="1">
                <a:solidFill>
                  <a:srgbClr val="FFFFFF"/>
                </a:solidFill>
              </a:rPr>
              <a:t>oggi</a:t>
            </a:r>
            <a:r>
              <a:rPr lang="en-US" sz="1400" dirty="0">
                <a:solidFill>
                  <a:srgbClr val="FFFFFF"/>
                </a:solidFill>
              </a:rPr>
              <a:t> per client-side </a:t>
            </a:r>
            <a:r>
              <a:rPr lang="en-US" sz="1400" dirty="0" err="1">
                <a:solidFill>
                  <a:srgbClr val="FFFFFF"/>
                </a:solidFill>
              </a:rPr>
              <a:t>sono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limitate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Accesso complete </a:t>
            </a:r>
            <a:r>
              <a:rPr lang="en-US" sz="1400" dirty="0" err="1">
                <a:solidFill>
                  <a:srgbClr val="FFFFFF"/>
                </a:solidFill>
              </a:rPr>
              <a:t>all’ecosistema</a:t>
            </a:r>
            <a:r>
              <a:rPr lang="en-US" sz="1400" dirty="0">
                <a:solidFill>
                  <a:srgbClr val="FFFFFF"/>
                </a:solidFill>
              </a:rPr>
              <a:t> .NET (</a:t>
            </a:r>
            <a:r>
              <a:rPr lang="en-US" sz="1400" dirty="0" err="1">
                <a:solidFill>
                  <a:srgbClr val="FFFFFF"/>
                </a:solidFill>
              </a:rPr>
              <a:t>utilizzo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completo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delle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librerie</a:t>
            </a:r>
            <a:r>
              <a:rPr lang="en-US" sz="1400" dirty="0">
                <a:solidFill>
                  <a:srgbClr val="FFFFFF"/>
                </a:solidFill>
              </a:rPr>
              <a:t> .NET, tool di debug </a:t>
            </a:r>
            <a:r>
              <a:rPr lang="en-US" sz="1400" dirty="0" err="1">
                <a:solidFill>
                  <a:srgbClr val="FFFFFF"/>
                </a:solidFill>
              </a:rPr>
              <a:t>avanzati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  <a:p>
            <a:r>
              <a:rPr lang="en-US" sz="1400" dirty="0">
                <a:solidFill>
                  <a:srgbClr val="FFFFFF"/>
                </a:solidFill>
              </a:rPr>
              <a:t>Il download </a:t>
            </a:r>
            <a:r>
              <a:rPr lang="en-US" sz="1400" dirty="0" err="1">
                <a:solidFill>
                  <a:srgbClr val="FFFFFF"/>
                </a:solidFill>
              </a:rPr>
              <a:t>iniziale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della</a:t>
            </a:r>
            <a:r>
              <a:rPr lang="en-US" sz="1400" dirty="0">
                <a:solidFill>
                  <a:srgbClr val="FFFFFF"/>
                </a:solidFill>
              </a:rPr>
              <a:t> app è molto </a:t>
            </a:r>
            <a:r>
              <a:rPr lang="en-US" sz="1400" dirty="0" err="1">
                <a:solidFill>
                  <a:srgbClr val="FFFFFF"/>
                </a:solidFill>
              </a:rPr>
              <a:t>minore</a:t>
            </a:r>
            <a:r>
              <a:rPr lang="en-US" sz="1400" dirty="0">
                <a:solidFill>
                  <a:srgbClr val="FFFFFF"/>
                </a:solidFill>
              </a:rPr>
              <a:t> rispetto al client-side (</a:t>
            </a:r>
            <a:r>
              <a:rPr lang="en-US" sz="1400" dirty="0" err="1">
                <a:solidFill>
                  <a:srgbClr val="FFFFFF"/>
                </a:solidFill>
              </a:rPr>
              <a:t>che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deve</a:t>
            </a:r>
            <a:r>
              <a:rPr lang="en-US" sz="1400" dirty="0">
                <a:solidFill>
                  <a:srgbClr val="FFFFFF"/>
                </a:solidFill>
              </a:rPr>
              <a:t> per forza </a:t>
            </a:r>
            <a:r>
              <a:rPr lang="en-US" sz="1400" dirty="0" err="1">
                <a:solidFill>
                  <a:srgbClr val="FFFFFF"/>
                </a:solidFill>
              </a:rPr>
              <a:t>scaricare</a:t>
            </a:r>
            <a:r>
              <a:rPr lang="en-US" sz="1400" dirty="0">
                <a:solidFill>
                  <a:srgbClr val="FFFFFF"/>
                </a:solidFill>
              </a:rPr>
              <a:t> ad </a:t>
            </a:r>
            <a:r>
              <a:rPr lang="en-US" sz="1400" dirty="0" err="1">
                <a:solidFill>
                  <a:srgbClr val="FFFFFF"/>
                </a:solidFill>
              </a:rPr>
              <a:t>esempio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mono.wasm</a:t>
            </a:r>
            <a:r>
              <a:rPr lang="en-US" sz="1400" dirty="0">
                <a:solidFill>
                  <a:srgbClr val="FFFFFF"/>
                </a:solidFill>
              </a:rPr>
              <a:t>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Cons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Latenza</a:t>
            </a:r>
            <a:r>
              <a:rPr lang="en-US" sz="1400" dirty="0">
                <a:solidFill>
                  <a:srgbClr val="FFFFFF"/>
                </a:solidFill>
              </a:rPr>
              <a:t>: </a:t>
            </a:r>
            <a:r>
              <a:rPr lang="en-US" sz="1400" dirty="0" err="1">
                <a:solidFill>
                  <a:srgbClr val="FFFFFF"/>
                </a:solidFill>
              </a:rPr>
              <a:t>sicome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il</a:t>
            </a:r>
            <a:r>
              <a:rPr lang="en-US" sz="1400" dirty="0">
                <a:solidFill>
                  <a:srgbClr val="FFFFFF"/>
                </a:solidFill>
              </a:rPr>
              <a:t> rendering </a:t>
            </a:r>
            <a:r>
              <a:rPr lang="en-US" sz="1400" dirty="0" err="1">
                <a:solidFill>
                  <a:srgbClr val="FFFFFF"/>
                </a:solidFill>
              </a:rPr>
              <a:t>della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pagina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avviene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lato</a:t>
            </a:r>
            <a:r>
              <a:rPr lang="en-US" sz="1400" dirty="0">
                <a:solidFill>
                  <a:srgbClr val="FFFFFF"/>
                </a:solidFill>
              </a:rPr>
              <a:t> server e </a:t>
            </a:r>
            <a:r>
              <a:rPr lang="en-US" sz="1400" dirty="0" err="1">
                <a:solidFill>
                  <a:srgbClr val="FFFFFF"/>
                </a:solidFill>
              </a:rPr>
              <a:t>quindi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inviata</a:t>
            </a:r>
            <a:r>
              <a:rPr lang="en-US" sz="1400" dirty="0">
                <a:solidFill>
                  <a:srgbClr val="FFFFFF"/>
                </a:solidFill>
              </a:rPr>
              <a:t> al client (</a:t>
            </a:r>
            <a:r>
              <a:rPr lang="en-US" sz="1400" dirty="0" err="1">
                <a:solidFill>
                  <a:srgbClr val="FFFFFF"/>
                </a:solidFill>
              </a:rPr>
              <a:t>seppur</a:t>
            </a:r>
            <a:r>
              <a:rPr lang="en-US" sz="1400" dirty="0">
                <a:solidFill>
                  <a:srgbClr val="FFFFFF"/>
                </a:solidFill>
              </a:rPr>
              <a:t> in modo </a:t>
            </a:r>
            <a:r>
              <a:rPr lang="en-US" sz="1400" dirty="0" err="1">
                <a:solidFill>
                  <a:srgbClr val="FFFFFF"/>
                </a:solidFill>
              </a:rPr>
              <a:t>ottimizata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grazie</a:t>
            </a:r>
            <a:r>
              <a:rPr lang="en-US" sz="1400" dirty="0">
                <a:solidFill>
                  <a:srgbClr val="FFFFFF"/>
                </a:solidFill>
              </a:rPr>
              <a:t> a </a:t>
            </a:r>
            <a:r>
              <a:rPr lang="en-US" sz="1400" dirty="0" err="1">
                <a:solidFill>
                  <a:srgbClr val="FFFFFF"/>
                </a:solidFill>
              </a:rPr>
              <a:t>SignalR</a:t>
            </a:r>
            <a:r>
              <a:rPr lang="en-US" sz="1400" dirty="0">
                <a:solidFill>
                  <a:srgbClr val="FFFFFF"/>
                </a:solidFill>
              </a:rPr>
              <a:t>) </a:t>
            </a:r>
            <a:r>
              <a:rPr lang="en-US" sz="1400" dirty="0" err="1">
                <a:solidFill>
                  <a:srgbClr val="FFFFFF"/>
                </a:solidFill>
              </a:rPr>
              <a:t>esiste</a:t>
            </a:r>
            <a:r>
              <a:rPr lang="en-US" sz="1400" dirty="0">
                <a:solidFill>
                  <a:srgbClr val="FFFFFF"/>
                </a:solidFill>
              </a:rPr>
              <a:t> la </a:t>
            </a:r>
            <a:r>
              <a:rPr lang="en-US" sz="1400" dirty="0" err="1">
                <a:solidFill>
                  <a:srgbClr val="FFFFFF"/>
                </a:solidFill>
              </a:rPr>
              <a:t>latenza</a:t>
            </a:r>
            <a:r>
              <a:rPr lang="en-US" sz="1400" dirty="0">
                <a:solidFill>
                  <a:srgbClr val="FFFFFF"/>
                </a:solidFill>
              </a:rPr>
              <a:t> di rete.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Scalabilità</a:t>
            </a:r>
            <a:r>
              <a:rPr lang="en-US" sz="1400" dirty="0">
                <a:solidFill>
                  <a:srgbClr val="FFFFFF"/>
                </a:solidFill>
              </a:rPr>
              <a:t>: </a:t>
            </a:r>
            <a:r>
              <a:rPr lang="en-US" sz="1400" dirty="0" err="1">
                <a:solidFill>
                  <a:srgbClr val="FFFFFF"/>
                </a:solidFill>
              </a:rPr>
              <a:t>dipende</a:t>
            </a:r>
            <a:r>
              <a:rPr lang="en-US" sz="1400" dirty="0">
                <a:solidFill>
                  <a:srgbClr val="FFFFFF"/>
                </a:solidFill>
              </a:rPr>
              <a:t> dal server.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7D7A99A7-5403-4F60-9A05-3146EEA6F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91" y="365525"/>
            <a:ext cx="10514231" cy="132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8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4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 sz="2000"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</a:tabLst>
              <a:defRPr>
                <a:solidFill>
                  <a:srgbClr val="000000"/>
                </a:solidFill>
                <a:latin typeface="Segoe UI" panose="020B0502040204020203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it-IT" sz="4400" dirty="0" err="1"/>
              <a:t>Autenticazione</a:t>
            </a:r>
            <a:r>
              <a:rPr lang="en-US" altLang="it-IT" sz="4400" dirty="0"/>
              <a:t> vs </a:t>
            </a:r>
            <a:r>
              <a:rPr lang="en-US" altLang="it-IT" sz="4400" dirty="0" err="1"/>
              <a:t>Autorizzazione</a:t>
            </a:r>
            <a:endParaRPr lang="en-US" altLang="it-IT" sz="4400" dirty="0"/>
          </a:p>
        </p:txBody>
      </p:sp>
      <p:pic>
        <p:nvPicPr>
          <p:cNvPr id="86019" name="Picture 4">
            <a:extLst>
              <a:ext uri="{FF2B5EF4-FFF2-40B4-BE49-F238E27FC236}">
                <a16:creationId xmlns:a16="http://schemas.microsoft.com/office/drawing/2014/main" id="{851A61BB-AE06-420C-8152-012D3260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1" y="1773454"/>
            <a:ext cx="3814266" cy="266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Box 5">
            <a:extLst>
              <a:ext uri="{FF2B5EF4-FFF2-40B4-BE49-F238E27FC236}">
                <a16:creationId xmlns:a16="http://schemas.microsoft.com/office/drawing/2014/main" id="{5B35A718-1588-4A60-B69E-4DF1C59CC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547" y="1682977"/>
            <a:ext cx="6334887" cy="424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it-IT" altLang="it-IT"/>
              <a:t>L’autenticazione è il processo che permette di identificare l’utilizzatore in modo sicuro.</a:t>
            </a:r>
          </a:p>
          <a:p>
            <a:endParaRPr lang="it-IT" altLang="it-IT"/>
          </a:p>
          <a:p>
            <a:r>
              <a:rPr lang="it-IT" altLang="it-IT"/>
              <a:t>Questo processo nel passato veniva svolto tramite l’ausilio di una userid e una password: il concetto che sottende questa attività è che solo chi conosce la relativa password è in grado di sostenere di essere realmente l’utente specificato.</a:t>
            </a:r>
          </a:p>
          <a:p>
            <a:endParaRPr lang="en-US" altLang="it-IT"/>
          </a:p>
          <a:p>
            <a:r>
              <a:rPr lang="it-IT" altLang="it-IT"/>
              <a:t>Ora i sistemi più moderni dovrebbero supportare un processo diverso, chiamato OAuth, che utilizza attori esterni nel processo di autenticazione.</a:t>
            </a:r>
          </a:p>
          <a:p>
            <a:endParaRPr lang="en-US" altLang="it-IT"/>
          </a:p>
          <a:p>
            <a:r>
              <a:rPr lang="it-IT" altLang="it-IT"/>
              <a:t>Il termine autorizzazione indica invece in generale il permesso o la facoltà di compiere determinate azioni: nel nostro caso che tipo di dati posso scaricare come offline sync e posso modificare.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80D1-3DD9-4D39-8433-47B3D56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vs Server-Side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0D5D-CD5E-41ED-B17C-3643F8C9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69C62-4035-411A-9C04-20CB22EE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28" y="1537192"/>
            <a:ext cx="4286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29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41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WebAssembly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dirty="0" err="1"/>
              <a:t>Blazor</a:t>
            </a:r>
            <a:r>
              <a:rPr lang="en-US" dirty="0"/>
              <a:t>?</a:t>
            </a:r>
          </a:p>
          <a:p>
            <a:r>
              <a:rPr lang="en-US" dirty="0"/>
              <a:t>How does </a:t>
            </a:r>
            <a:r>
              <a:rPr lang="en-US" dirty="0" err="1"/>
              <a:t>Blazor</a:t>
            </a:r>
            <a:r>
              <a:rPr lang="en-US" dirty="0"/>
              <a:t> work?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Questions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500E0-2FF8-46BF-9838-F425E46C81DB}"/>
              </a:ext>
            </a:extLst>
          </p:cNvPr>
          <p:cNvGrpSpPr/>
          <p:nvPr/>
        </p:nvGrpSpPr>
        <p:grpSpPr>
          <a:xfrm>
            <a:off x="9994831" y="6191161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E040EF92-9EFB-4292-926F-F24D33F4A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295E837E-72C9-4DA8-82FF-4EC6F27E57E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10DA58F4-70A6-4895-BC58-22CB6C0C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060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what is </a:t>
            </a:r>
            <a:r>
              <a:rPr lang="en-US" dirty="0" err="1"/>
              <a:t>Blazor</a:t>
            </a:r>
            <a:r>
              <a:rPr lang="en-US" dirty="0"/>
              <a:t> vs </a:t>
            </a:r>
            <a:r>
              <a:rPr lang="en-US" dirty="0" err="1"/>
              <a:t>WebAssembly</a:t>
            </a:r>
            <a:endParaRPr lang="en-US" dirty="0"/>
          </a:p>
          <a:p>
            <a:r>
              <a:rPr lang="en-US" dirty="0"/>
              <a:t>Get excited for the future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3B474D-1671-4ECC-A45C-35A735CA08D0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9" name="Picture 2" descr="Image result for twitter logo">
              <a:extLst>
                <a:ext uri="{FF2B5EF4-FFF2-40B4-BE49-F238E27FC236}">
                  <a16:creationId xmlns:a16="http://schemas.microsoft.com/office/drawing/2014/main" id="{56712D6F-5D90-4238-8D87-117F9C4FE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A6A6CDFE-5B1C-4529-A90A-A191E80C65E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Picture 2" descr="Image result for twitter logo">
              <a:extLst>
                <a:ext uri="{FF2B5EF4-FFF2-40B4-BE49-F238E27FC236}">
                  <a16:creationId xmlns:a16="http://schemas.microsoft.com/office/drawing/2014/main" id="{E6416196-82CA-4364-BC23-750223E09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115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Consultant at Lean </a:t>
            </a:r>
            <a:r>
              <a:rPr lang="en-US" dirty="0" err="1"/>
              <a:t>TECHniques</a:t>
            </a:r>
            <a:endParaRPr lang="en-US" dirty="0"/>
          </a:p>
          <a:p>
            <a:r>
              <a:rPr lang="en-US" dirty="0"/>
              <a:t>.NET/JS Developer</a:t>
            </a:r>
          </a:p>
          <a:p>
            <a:r>
              <a:rPr lang="en-US" dirty="0"/>
              <a:t>React fanboy</a:t>
            </a:r>
          </a:p>
          <a:p>
            <a:r>
              <a:rPr lang="en-US" dirty="0"/>
              <a:t>Actually enjoys JavaScript</a:t>
            </a:r>
          </a:p>
          <a:p>
            <a:r>
              <a:rPr lang="en-US" dirty="0"/>
              <a:t>Blog primarily on ASP.NET Core on </a:t>
            </a:r>
            <a:r>
              <a:rPr lang="en-US" dirty="0">
                <a:hlinkClick r:id="rId3"/>
              </a:rPr>
              <a:t>scottsauber.com</a:t>
            </a:r>
            <a:endParaRPr lang="en-US" dirty="0"/>
          </a:p>
          <a:p>
            <a:r>
              <a:rPr lang="en-US" dirty="0"/>
              <a:t>Author of </a:t>
            </a:r>
            <a:r>
              <a:rPr lang="en-US" dirty="0" err="1">
                <a:hlinkClick r:id="rId4"/>
              </a:rPr>
              <a:t>Blazor</a:t>
            </a:r>
            <a:r>
              <a:rPr lang="en-US" dirty="0">
                <a:hlinkClick r:id="rId4"/>
              </a:rPr>
              <a:t> Snippets for VS Code 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8C74B2-84F9-4E7A-80C1-095806EA96E0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9" name="Picture 2" descr="Image result for twitter logo">
              <a:extLst>
                <a:ext uri="{FF2B5EF4-FFF2-40B4-BE49-F238E27FC236}">
                  <a16:creationId xmlns:a16="http://schemas.microsoft.com/office/drawing/2014/main" id="{FE1F7B35-E892-4F1B-988B-37E6F1D8D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50BD0A96-4FF3-431A-9711-547AF777CC1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1" name="Picture 2" descr="Image result for twitter logo">
              <a:extLst>
                <a:ext uri="{FF2B5EF4-FFF2-40B4-BE49-F238E27FC236}">
                  <a16:creationId xmlns:a16="http://schemas.microsoft.com/office/drawing/2014/main" id="{0EEEDB88-E849-438C-8ACD-B63F0C01B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4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Il “nuovo”: le single page application SPA</a:t>
            </a:r>
            <a:endParaRPr lang="it-IT" sz="32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5E144B-8335-4AED-AF8C-411307C7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75" y="405759"/>
            <a:ext cx="4674767" cy="62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4ECAED-CBE5-46A0-9372-949E39F2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066" y="6388429"/>
            <a:ext cx="9207934" cy="46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Source: Cory House’s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Building a JavaScript Development Environment Pluralsight course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091B7-6FB8-40FF-83DB-147216DB7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2"/>
          <a:stretch/>
        </p:blipFill>
        <p:spPr>
          <a:xfrm>
            <a:off x="1144713" y="692725"/>
            <a:ext cx="9365666" cy="49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 the end of the day….</a:t>
            </a:r>
          </a:p>
        </p:txBody>
      </p:sp>
      <p:pic>
        <p:nvPicPr>
          <p:cNvPr id="1026" name="Picture 2" descr="Image result for javascript logo">
            <a:extLst>
              <a:ext uri="{FF2B5EF4-FFF2-40B4-BE49-F238E27FC236}">
                <a16:creationId xmlns:a16="http://schemas.microsoft.com/office/drawing/2014/main" id="{61A1CFB0-26EE-497C-AF48-FA823E2C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82" y="1690688"/>
            <a:ext cx="4810636" cy="48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1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would you be interested in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C# is a fantastic language</a:t>
            </a:r>
          </a:p>
          <a:p>
            <a:pPr lvl="1"/>
            <a:r>
              <a:rPr lang="en-US" dirty="0"/>
              <a:t>…not that JavaScript isn’t…but statically typed languages are winning (see: TS, Flow, Reason, etc.)</a:t>
            </a:r>
          </a:p>
          <a:p>
            <a:pPr lvl="2"/>
            <a:r>
              <a:rPr lang="en-US" dirty="0">
                <a:hlinkClick r:id="rId3"/>
              </a:rPr>
              <a:t>46% of respondents to </a:t>
            </a:r>
            <a:r>
              <a:rPr lang="en-US" dirty="0" err="1">
                <a:hlinkClick r:id="rId3"/>
              </a:rPr>
              <a:t>npm</a:t>
            </a:r>
            <a:r>
              <a:rPr lang="en-US" dirty="0">
                <a:hlinkClick r:id="rId3"/>
              </a:rPr>
              <a:t> survey are using TypeScript</a:t>
            </a:r>
            <a:endParaRPr lang="en-US" dirty="0"/>
          </a:p>
          <a:p>
            <a:r>
              <a:rPr lang="en-US" dirty="0"/>
              <a:t>ASP.NET Core performance</a:t>
            </a:r>
          </a:p>
          <a:p>
            <a:pPr lvl="1"/>
            <a:r>
              <a:rPr lang="en-US" dirty="0">
                <a:hlinkClick r:id="rId4"/>
              </a:rPr>
              <a:t>#7 on </a:t>
            </a:r>
            <a:r>
              <a:rPr lang="en-US" dirty="0" err="1">
                <a:hlinkClick r:id="rId4"/>
              </a:rPr>
              <a:t>TechEmpower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8x faster than Node, 1.5x faster than </a:t>
            </a:r>
            <a:r>
              <a:rPr lang="en-US" dirty="0" err="1"/>
              <a:t>Netty</a:t>
            </a:r>
            <a:r>
              <a:rPr lang="en-US" dirty="0"/>
              <a:t> (Java), 47x faster than Django (Python), 7x faster than Kotlin, etc.</a:t>
            </a:r>
          </a:p>
          <a:p>
            <a:r>
              <a:rPr lang="en-US" dirty="0"/>
              <a:t>Share logic with existing .NET backend</a:t>
            </a:r>
          </a:p>
          <a:p>
            <a:pPr lvl="1"/>
            <a:r>
              <a:rPr lang="en-US" dirty="0"/>
              <a:t>Validation logic</a:t>
            </a:r>
          </a:p>
          <a:p>
            <a:pPr lvl="1"/>
            <a:r>
              <a:rPr lang="en-US" dirty="0"/>
              <a:t>Models from Server when retrieve from the Client</a:t>
            </a:r>
          </a:p>
          <a:p>
            <a:r>
              <a:rPr lang="en-US" dirty="0"/>
              <a:t>Consolidate frontend and backend teams under one language</a:t>
            </a:r>
          </a:p>
        </p:txBody>
      </p:sp>
    </p:spTree>
    <p:extLst>
      <p:ext uri="{BB962C8B-B14F-4D97-AF65-F5344CB8AC3E}">
        <p14:creationId xmlns:p14="http://schemas.microsoft.com/office/powerpoint/2010/main" val="36925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Hello World on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Component Architecture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Sharing logic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CE445E-C0FE-47E4-9298-941C1BBF405A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86B7D17B-B002-4353-ABCE-795F13489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8107752F-85DD-4024-9AE4-BC0D5BE6CF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9E656F8F-D32D-4023-8F8C-A844BB5C3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995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Rapid Fire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How big is it?</a:t>
            </a:r>
          </a:p>
          <a:p>
            <a:pPr lvl="1"/>
            <a:r>
              <a:rPr lang="en-US" dirty="0"/>
              <a:t>2.4MB</a:t>
            </a:r>
          </a:p>
          <a:p>
            <a:pPr lvl="1"/>
            <a:r>
              <a:rPr lang="en-US" dirty="0"/>
              <a:t>Very little work done thus far to optimize</a:t>
            </a:r>
          </a:p>
          <a:p>
            <a:r>
              <a:rPr lang="en-US" dirty="0"/>
              <a:t>Do WASM files cache like JS and CSS files?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How does it work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39639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work?</a:t>
            </a:r>
          </a:p>
        </p:txBody>
      </p:sp>
      <p:pic>
        <p:nvPicPr>
          <p:cNvPr id="5124" name="Picture 4" descr="Diagram showing interpreted mode">
            <a:extLst>
              <a:ext uri="{FF2B5EF4-FFF2-40B4-BE49-F238E27FC236}">
                <a16:creationId xmlns:a16="http://schemas.microsoft.com/office/drawing/2014/main" id="{6B0C411E-C2F6-4F03-855A-5D94A7A9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6" y="2583801"/>
            <a:ext cx="4678892" cy="36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iagram showing AOT mode">
            <a:extLst>
              <a:ext uri="{FF2B5EF4-FFF2-40B4-BE49-F238E27FC236}">
                <a16:creationId xmlns:a16="http://schemas.microsoft.com/office/drawing/2014/main" id="{0DBBAEFA-950D-42EF-AFF9-F6D674D7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79" y="2577756"/>
            <a:ext cx="4093870" cy="36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C0BF38-D6A7-4FD7-AB23-B1386A52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1626" cy="667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Today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7C3B23-5E5F-43CA-891E-F12C3CAC859D}"/>
              </a:ext>
            </a:extLst>
          </p:cNvPr>
          <p:cNvSpPr txBox="1">
            <a:spLocks/>
          </p:cNvSpPr>
          <p:nvPr/>
        </p:nvSpPr>
        <p:spPr>
          <a:xfrm>
            <a:off x="7114479" y="1690688"/>
            <a:ext cx="4882007" cy="58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D1F9C-8DF0-4C04-A2D3-AFF8FF4FEE3C}"/>
              </a:ext>
            </a:extLst>
          </p:cNvPr>
          <p:cNvSpPr txBox="1"/>
          <p:nvPr/>
        </p:nvSpPr>
        <p:spPr>
          <a:xfrm>
            <a:off x="10438927" y="6308209"/>
            <a:ext cx="87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Mono?  Why not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Already Client-side-focused</a:t>
            </a:r>
          </a:p>
          <a:p>
            <a:pPr lvl="1"/>
            <a:r>
              <a:rPr lang="en-US" dirty="0"/>
              <a:t>Xamarin, Unity, etc.</a:t>
            </a:r>
          </a:p>
          <a:p>
            <a:pPr lvl="1"/>
            <a:r>
              <a:rPr lang="en-US" dirty="0"/>
              <a:t>.NET Core is Server-side-focused</a:t>
            </a:r>
          </a:p>
          <a:p>
            <a:r>
              <a:rPr lang="en-US" dirty="0"/>
              <a:t>Already developed for unique platforms (iOS, </a:t>
            </a:r>
            <a:r>
              <a:rPr lang="en-US" dirty="0" err="1"/>
              <a:t>watchOS</a:t>
            </a:r>
            <a:r>
              <a:rPr lang="en-US" dirty="0"/>
              <a:t>, PS4, etc.)</a:t>
            </a:r>
          </a:p>
          <a:p>
            <a:r>
              <a:rPr lang="en-US" dirty="0"/>
              <a:t>Already had linker (DLL trimmer/tree shaker) for Xamarin</a:t>
            </a:r>
          </a:p>
          <a:p>
            <a:r>
              <a:rPr lang="en-US" dirty="0"/>
              <a:t>They got it working first</a:t>
            </a:r>
          </a:p>
          <a:p>
            <a:r>
              <a:rPr lang="en-US" dirty="0">
                <a:hlinkClick r:id="rId3"/>
              </a:rPr>
              <a:t>Long term they want to consolidate on .NET Core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34B43C-CCBD-410E-8E3E-AFD5638C920C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E9B7EA8E-2CA2-4B21-837A-1ECA3FD43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D56C261-13FD-42CE-AB17-E20CE252284C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0A9C4638-351E-4F43-8F6E-1582E66F0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97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LocalStorage</a:t>
            </a:r>
            <a:r>
              <a:rPr lang="en-US" dirty="0"/>
              <a:t> C# Wrapper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https://github.com/scottsauber/BlazorToDoMVC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37FEED-5053-43B3-9470-6E9426039134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CAA585A0-E16B-40AC-9203-54D7CC638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619E10D6-1ACD-41AD-A7C4-6F30AE63F02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918C1B91-F020-4E34-B682-F942708BE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30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Blazor’s</a:t>
            </a:r>
            <a:r>
              <a:rPr lang="en-US" dirty="0"/>
              <a:t> component model is de-coupled from the Browser</a:t>
            </a:r>
          </a:p>
          <a:p>
            <a:r>
              <a:rPr lang="en-US" dirty="0"/>
              <a:t>…so…</a:t>
            </a:r>
          </a:p>
        </p:txBody>
      </p:sp>
    </p:spTree>
    <p:extLst>
      <p:ext uri="{BB962C8B-B14F-4D97-AF65-F5344CB8AC3E}">
        <p14:creationId xmlns:p14="http://schemas.microsoft.com/office/powerpoint/2010/main" val="5693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Electron</a:t>
            </a:r>
          </a:p>
          <a:p>
            <a:pPr lvl="1"/>
            <a:r>
              <a:rPr lang="en-US" dirty="0"/>
              <a:t>Cross-platform desktop framework.  Write once, run anywhere.</a:t>
            </a:r>
          </a:p>
          <a:p>
            <a:pPr lvl="1"/>
            <a:r>
              <a:rPr lang="en-US" dirty="0">
                <a:hlinkClick r:id="rId3"/>
              </a:rPr>
              <a:t>Proof of Concept Running on .NET Core</a:t>
            </a:r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Faster Code Execution</a:t>
            </a:r>
          </a:p>
          <a:p>
            <a:pPr lvl="1"/>
            <a:r>
              <a:rPr lang="en-US" dirty="0"/>
              <a:t>Full Debugger in VS</a:t>
            </a:r>
          </a:p>
          <a:p>
            <a:pPr lvl="1"/>
            <a:r>
              <a:rPr lang="en-US" dirty="0"/>
              <a:t>.NET Core instead of Mono</a:t>
            </a:r>
          </a:p>
          <a:p>
            <a:pPr lvl="1"/>
            <a:r>
              <a:rPr lang="en-US" dirty="0"/>
              <a:t>Access to Desktop API’s</a:t>
            </a:r>
          </a:p>
        </p:txBody>
      </p:sp>
    </p:spTree>
    <p:extLst>
      <p:ext uri="{BB962C8B-B14F-4D97-AF65-F5344CB8AC3E}">
        <p14:creationId xmlns:p14="http://schemas.microsoft.com/office/powerpoint/2010/main" val="24510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Whole host of people don’t like JS</a:t>
            </a:r>
          </a:p>
          <a:p>
            <a:pPr lvl="1"/>
            <a:r>
              <a:rPr lang="en-US" dirty="0"/>
              <a:t>Dynamically typed</a:t>
            </a:r>
          </a:p>
          <a:p>
            <a:pPr lvl="1"/>
            <a:r>
              <a:rPr lang="en-US" dirty="0"/>
              <a:t>Less integration, more stitching</a:t>
            </a:r>
          </a:p>
          <a:p>
            <a:pPr lvl="1"/>
            <a:r>
              <a:rPr lang="en-US" dirty="0"/>
              <a:t>Browser support</a:t>
            </a:r>
          </a:p>
          <a:p>
            <a:pPr lvl="1"/>
            <a:r>
              <a:rPr lang="en-US" dirty="0"/>
              <a:t>Moves too fast, lots of choice, intimidating</a:t>
            </a:r>
          </a:p>
          <a:p>
            <a:r>
              <a:rPr lang="en-US" dirty="0"/>
              <a:t>SPA’s are more expensive to maintain</a:t>
            </a:r>
          </a:p>
          <a:p>
            <a:pPr lvl="1"/>
            <a:r>
              <a:rPr lang="en-US" dirty="0"/>
              <a:t>Front-end + Back-end team</a:t>
            </a:r>
          </a:p>
          <a:p>
            <a:pPr lvl="1"/>
            <a:r>
              <a:rPr lang="en-US" dirty="0"/>
              <a:t>Training up full stack to be great at both (very difficult)</a:t>
            </a:r>
          </a:p>
          <a:p>
            <a:r>
              <a:rPr lang="en-US" dirty="0"/>
              <a:t>When using a different language than JS on the backend…</a:t>
            </a:r>
          </a:p>
          <a:p>
            <a:pPr lvl="1"/>
            <a:r>
              <a:rPr lang="en-US" dirty="0"/>
              <a:t>Duplicate Business Logic (like validation) or just have server</a:t>
            </a:r>
          </a:p>
          <a:p>
            <a:pPr lvl="1"/>
            <a:r>
              <a:rPr lang="en-US" dirty="0"/>
              <a:t>No IDE/compiler help between backend models + front end making AJAX calls</a:t>
            </a:r>
          </a:p>
          <a:p>
            <a:pPr lvl="2"/>
            <a:r>
              <a:rPr lang="en-US" dirty="0"/>
              <a:t>Unless bringing in yet another tool</a:t>
            </a:r>
          </a:p>
        </p:txBody>
      </p:sp>
    </p:spTree>
    <p:extLst>
      <p:ext uri="{BB962C8B-B14F-4D97-AF65-F5344CB8AC3E}">
        <p14:creationId xmlns:p14="http://schemas.microsoft.com/office/powerpoint/2010/main" val="34578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Electron</a:t>
            </a:r>
          </a:p>
          <a:p>
            <a:pPr lvl="1"/>
            <a:r>
              <a:rPr lang="en-US" dirty="0" err="1"/>
              <a:t>Electron.App</a:t>
            </a:r>
            <a:endParaRPr lang="en-US" dirty="0"/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https://github.com/SteveSandersonMS/BlazorElectronExperiment.Sample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02D55C-6B90-4139-951D-1EAE0B073631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43313D12-A1C6-419D-95F7-90BD8E7F7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3C751747-D96F-41F1-9935-80FC750795A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899F1C71-9477-4870-A0D7-140B0E70E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8270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the Server</a:t>
            </a:r>
          </a:p>
          <a:p>
            <a:pPr lvl="1"/>
            <a:r>
              <a:rPr lang="en-US" dirty="0"/>
              <a:t>Feels client-side</a:t>
            </a:r>
          </a:p>
          <a:p>
            <a:pPr lvl="1"/>
            <a:r>
              <a:rPr lang="en-US" dirty="0"/>
              <a:t>Changes streamed via WebSocket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Small bundle (~400KB)</a:t>
            </a:r>
          </a:p>
          <a:p>
            <a:pPr lvl="1"/>
            <a:r>
              <a:rPr lang="en-US" dirty="0"/>
              <a:t>Code runs on .NET Core server, no constraints</a:t>
            </a:r>
          </a:p>
          <a:p>
            <a:pPr lvl="1"/>
            <a:r>
              <a:rPr lang="en-US" dirty="0"/>
              <a:t>Full Debugger in VS</a:t>
            </a:r>
          </a:p>
          <a:p>
            <a:r>
              <a:rPr lang="en-US" dirty="0"/>
              <a:t>Why not?</a:t>
            </a:r>
          </a:p>
          <a:p>
            <a:pPr lvl="1"/>
            <a:r>
              <a:rPr lang="en-US" dirty="0"/>
              <a:t>More load on server</a:t>
            </a:r>
          </a:p>
          <a:p>
            <a:pPr lvl="1"/>
            <a:r>
              <a:rPr lang="en-US" dirty="0"/>
              <a:t>Does not support disconnects</a:t>
            </a:r>
          </a:p>
        </p:txBody>
      </p:sp>
    </p:spTree>
    <p:extLst>
      <p:ext uri="{BB962C8B-B14F-4D97-AF65-F5344CB8AC3E}">
        <p14:creationId xmlns:p14="http://schemas.microsoft.com/office/powerpoint/2010/main" val="9860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 on the Server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4A61EE-263A-46DE-8BDF-6C14852E98C2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5" name="Picture 2" descr="Image result for twitter logo">
              <a:extLst>
                <a:ext uri="{FF2B5EF4-FFF2-40B4-BE49-F238E27FC236}">
                  <a16:creationId xmlns:a16="http://schemas.microsoft.com/office/drawing/2014/main" id="{48E432F5-585D-40A8-BC28-5B0044D3A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2EFA1218-D29E-4457-8362-0624900CF22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7" name="Picture 2" descr="Image result for twitter logo">
              <a:extLst>
                <a:ext uri="{FF2B5EF4-FFF2-40B4-BE49-F238E27FC236}">
                  <a16:creationId xmlns:a16="http://schemas.microsoft.com/office/drawing/2014/main" id="{7BAF09A2-F5FD-4DE8-A27A-6A90BC0CD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0858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Blazor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3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party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Telerik</a:t>
            </a:r>
            <a:endParaRPr lang="en-US" dirty="0"/>
          </a:p>
          <a:p>
            <a:r>
              <a:rPr lang="en-US" dirty="0" err="1">
                <a:hlinkClick r:id="rId4"/>
              </a:rPr>
              <a:t>Syncfusion</a:t>
            </a:r>
            <a:endParaRPr lang="en-US" dirty="0"/>
          </a:p>
          <a:p>
            <a:r>
              <a:rPr lang="en-US" dirty="0">
                <a:hlinkClick r:id="rId5"/>
              </a:rPr>
              <a:t>DevExpress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6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Status - What’s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2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Component Model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Layouts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Share Components between projects</a:t>
            </a:r>
          </a:p>
          <a:p>
            <a:r>
              <a:rPr lang="en-US" dirty="0"/>
              <a:t>Debugging in Chrome – Shift + ALT + D</a:t>
            </a:r>
          </a:p>
          <a:p>
            <a:r>
              <a:rPr lang="en-US" dirty="0"/>
              <a:t>Forms and Validation</a:t>
            </a:r>
          </a:p>
          <a:p>
            <a:r>
              <a:rPr lang="en-US" dirty="0"/>
              <a:t>VS and some VS Code support</a:t>
            </a:r>
          </a:p>
          <a:p>
            <a:r>
              <a:rPr lang="en-US" dirty="0" err="1"/>
              <a:t>Blazor</a:t>
            </a:r>
            <a:r>
              <a:rPr lang="en-US" dirty="0"/>
              <a:t> Server-Side</a:t>
            </a:r>
          </a:p>
          <a:p>
            <a:r>
              <a:rPr lang="en-US" dirty="0"/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1438065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Status - What’s coming?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4262"/>
          </a:xfrm>
        </p:spPr>
        <p:txBody>
          <a:bodyPr>
            <a:normAutofit/>
          </a:bodyPr>
          <a:lstStyle/>
          <a:p>
            <a:r>
              <a:rPr lang="en-US" dirty="0"/>
              <a:t>Better tooling</a:t>
            </a:r>
          </a:p>
          <a:p>
            <a:r>
              <a:rPr lang="en-US" dirty="0"/>
              <a:t>Hot reloading</a:t>
            </a:r>
          </a:p>
          <a:p>
            <a:r>
              <a:rPr lang="en-US" dirty="0"/>
              <a:t>AOT</a:t>
            </a:r>
          </a:p>
          <a:p>
            <a:r>
              <a:rPr lang="en-US" dirty="0"/>
              <a:t>Smaller bundle size</a:t>
            </a:r>
          </a:p>
          <a:p>
            <a:r>
              <a:rPr lang="en-US" dirty="0" err="1"/>
              <a:t>AuthN</a:t>
            </a:r>
            <a:r>
              <a:rPr lang="en-US" dirty="0"/>
              <a:t> + </a:t>
            </a:r>
            <a:r>
              <a:rPr lang="en-US" dirty="0" err="1"/>
              <a:t>AuthZ</a:t>
            </a:r>
            <a:r>
              <a:rPr lang="en-US" dirty="0"/>
              <a:t> work</a:t>
            </a:r>
          </a:p>
          <a:p>
            <a:r>
              <a:rPr lang="en-US" dirty="0"/>
              <a:t>Debugging in VS</a:t>
            </a:r>
          </a:p>
        </p:txBody>
      </p:sp>
    </p:spTree>
    <p:extLst>
      <p:ext uri="{BB962C8B-B14F-4D97-AF65-F5344CB8AC3E}">
        <p14:creationId xmlns:p14="http://schemas.microsoft.com/office/powerpoint/2010/main" val="115536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Currently 3.0 preview4</a:t>
            </a:r>
          </a:p>
          <a:p>
            <a:r>
              <a:rPr lang="en-US" dirty="0"/>
              <a:t>Client-side </a:t>
            </a:r>
            <a:r>
              <a:rPr lang="en-US" dirty="0" err="1"/>
              <a:t>Blazor</a:t>
            </a:r>
            <a:r>
              <a:rPr lang="en-US" dirty="0"/>
              <a:t> is NO LONGER experimental and will be shipped sometime in the future.</a:t>
            </a:r>
          </a:p>
          <a:p>
            <a:r>
              <a:rPr lang="en-US" dirty="0"/>
              <a:t>Server-side </a:t>
            </a:r>
            <a:r>
              <a:rPr lang="en-US" dirty="0" err="1"/>
              <a:t>Blazor</a:t>
            </a:r>
            <a:r>
              <a:rPr lang="en-US" dirty="0"/>
              <a:t> will ship with .NET Core 3.0 later this year.</a:t>
            </a:r>
          </a:p>
        </p:txBody>
      </p:sp>
    </p:spTree>
    <p:extLst>
      <p:ext uri="{BB962C8B-B14F-4D97-AF65-F5344CB8AC3E}">
        <p14:creationId xmlns:p14="http://schemas.microsoft.com/office/powerpoint/2010/main" val="33598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/>
              <a:t>WASM is AWSM</a:t>
            </a:r>
          </a:p>
          <a:p>
            <a:r>
              <a:rPr lang="en-US" dirty="0"/>
              <a:t>Potential of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WASM has potential to radically disrupt </a:t>
            </a:r>
            <a:r>
              <a:rPr lang="en-US" dirty="0" err="1"/>
              <a:t>WebDev</a:t>
            </a:r>
            <a:endParaRPr lang="en-US" dirty="0"/>
          </a:p>
          <a:p>
            <a:r>
              <a:rPr lang="en-US" dirty="0"/>
              <a:t>Start thinking about “would this code run ok in the browser?”</a:t>
            </a:r>
          </a:p>
          <a:p>
            <a:pPr lvl="1"/>
            <a:r>
              <a:rPr lang="en-US" dirty="0"/>
              <a:t>Separate domain + input 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6127"/>
          </a:xfrm>
        </p:spPr>
        <p:txBody>
          <a:bodyPr>
            <a:normAutofit/>
          </a:bodyPr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.NET Core 3.0 Preview 4 SDK (3.0.100-preview4-011223)</a:t>
            </a:r>
          </a:p>
          <a:p>
            <a:pPr lvl="1"/>
            <a:r>
              <a:rPr lang="en-US" dirty="0"/>
              <a:t>Visual Studio 2019 (Preview 4 or later) with the ASP.NET and web development workload selected.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hlinkClick r:id="rId3"/>
              </a:rPr>
              <a:t>latest </a:t>
            </a:r>
            <a:r>
              <a:rPr lang="en-US" dirty="0" err="1">
                <a:hlinkClick r:id="rId3"/>
              </a:rPr>
              <a:t>Blazor</a:t>
            </a:r>
            <a:r>
              <a:rPr lang="en-US" dirty="0">
                <a:hlinkClick r:id="rId3"/>
              </a:rPr>
              <a:t> extension</a:t>
            </a:r>
            <a:r>
              <a:rPr lang="en-US" dirty="0"/>
              <a:t> from the Visual Studio Marketplace.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Blazor</a:t>
            </a:r>
            <a:r>
              <a:rPr lang="en-US" dirty="0"/>
              <a:t> templates on the command-line:</a:t>
            </a:r>
          </a:p>
          <a:p>
            <a:pPr lvl="2"/>
            <a:r>
              <a:rPr lang="en-US" dirty="0"/>
              <a:t>dotnet new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Microsoft.AspNetCore.Blazor.Templates</a:t>
            </a:r>
            <a:r>
              <a:rPr lang="en-US" dirty="0"/>
              <a:t>::3.0.0-preview4-19216-03</a:t>
            </a:r>
          </a:p>
          <a:p>
            <a:r>
              <a:rPr lang="en-US" dirty="0"/>
              <a:t>Future:</a:t>
            </a:r>
          </a:p>
          <a:p>
            <a:pPr lvl="1"/>
            <a:r>
              <a:rPr lang="en-US" dirty="0"/>
              <a:t>NET Core 3.0+</a:t>
            </a:r>
          </a:p>
          <a:p>
            <a:pPr lvl="1"/>
            <a:r>
              <a:rPr lang="en-US" dirty="0"/>
              <a:t>VS/</a:t>
            </a:r>
            <a:r>
              <a:rPr lang="en-US" dirty="0" err="1"/>
              <a:t>VSCode</a:t>
            </a:r>
            <a:r>
              <a:rPr lang="en-US" dirty="0"/>
              <a:t>/whatever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F6E3DE-023D-4135-98F0-3960DEE0164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759361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612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https://blazor.net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Microsoft Documentation</a:t>
            </a:r>
          </a:p>
          <a:p>
            <a:r>
              <a:rPr lang="en-US" dirty="0">
                <a:hlinkClick r:id="rId4"/>
              </a:rPr>
              <a:t>https://learn-blazor.net</a:t>
            </a:r>
            <a:endParaRPr lang="en-US" dirty="0"/>
          </a:p>
          <a:p>
            <a:pPr lvl="1"/>
            <a:r>
              <a:rPr lang="en-US" dirty="0"/>
              <a:t>Community-led Documentation</a:t>
            </a:r>
          </a:p>
          <a:p>
            <a:r>
              <a:rPr lang="en-US" dirty="0">
                <a:hlinkClick r:id="rId5"/>
              </a:rPr>
              <a:t>https://github.com/aspnet/blazor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Source Code</a:t>
            </a:r>
          </a:p>
          <a:p>
            <a:r>
              <a:rPr lang="en-US" dirty="0">
                <a:hlinkClick r:id="rId6"/>
              </a:rPr>
              <a:t>https://github.com/mbasso/awesome-wasm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https://github.com/appcypher/awesome-wasm-langs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Lists of what other languages are doing with WASM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F6E3DE-023D-4135-98F0-3960DEE0164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48B7A5-803A-4066-9178-D371EE6CD894}"/>
              </a:ext>
            </a:extLst>
          </p:cNvPr>
          <p:cNvGrpSpPr/>
          <p:nvPr/>
        </p:nvGrpSpPr>
        <p:grpSpPr>
          <a:xfrm>
            <a:off x="9994831" y="6185410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8030FF0D-3681-4A9C-A17C-FC15C2424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F799789F-9AED-483F-B4EA-544A1F5E815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4E6C102-AE72-4D4D-8650-5D1D732EF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4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C8209FC-5151-4A38-AA1D-3D90A1FE9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9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136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2" descr="Image result for twitter logo">
            <a:extLst>
              <a:ext uri="{FF2B5EF4-FFF2-40B4-BE49-F238E27FC236}">
                <a16:creationId xmlns:a16="http://schemas.microsoft.com/office/drawing/2014/main" id="{D76E44B5-6341-4AE2-9B3D-17414ECD6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603" y="6268238"/>
            <a:ext cx="380116" cy="3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59A66B3-7923-48CE-86FF-E583484BE360}"/>
              </a:ext>
            </a:extLst>
          </p:cNvPr>
          <p:cNvSpPr txBox="1">
            <a:spLocks/>
          </p:cNvSpPr>
          <p:nvPr/>
        </p:nvSpPr>
        <p:spPr>
          <a:xfrm>
            <a:off x="10080661" y="6185410"/>
            <a:ext cx="1981200" cy="47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scottsauber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B6FE8F-EC38-433F-A579-D4D82EF00A63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427510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1360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pic>
        <p:nvPicPr>
          <p:cNvPr id="3" name="Picture 2" descr="Image result for twitter logo">
            <a:extLst>
              <a:ext uri="{FF2B5EF4-FFF2-40B4-BE49-F238E27FC236}">
                <a16:creationId xmlns:a16="http://schemas.microsoft.com/office/drawing/2014/main" id="{B0471F33-AFC8-4CE1-92BF-749D64E0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603" y="6280036"/>
            <a:ext cx="380116" cy="30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184FF6C-4AA9-429C-B52D-9525325CFF8E}"/>
              </a:ext>
            </a:extLst>
          </p:cNvPr>
          <p:cNvSpPr txBox="1">
            <a:spLocks/>
          </p:cNvSpPr>
          <p:nvPr/>
        </p:nvSpPr>
        <p:spPr>
          <a:xfrm>
            <a:off x="10080661" y="6197208"/>
            <a:ext cx="1981200" cy="47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scottsauber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9A92A2E-3190-43CE-AAD1-9068B3CB7084}"/>
              </a:ext>
            </a:extLst>
          </p:cNvPr>
          <p:cNvSpPr txBox="1">
            <a:spLocks/>
          </p:cNvSpPr>
          <p:nvPr/>
        </p:nvSpPr>
        <p:spPr>
          <a:xfrm>
            <a:off x="-1" y="6163821"/>
            <a:ext cx="3272287" cy="474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Slides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6718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 nuovo arrivato: WebAssembly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E443ED-8E9D-4A70-A4E2-C4C6796CA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" b="3"/>
          <a:stretch/>
        </p:blipFill>
        <p:spPr>
          <a:xfrm>
            <a:off x="5551417" y="492573"/>
            <a:ext cx="5758354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8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Il nuovo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arrivato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WebAssembly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4799"/>
          </a:xfrm>
        </p:spPr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(WASM) is a low-level binary format language that can be run in modern web browsers that runs at near-native speeds.</a:t>
            </a:r>
          </a:p>
          <a:p>
            <a:r>
              <a:rPr lang="en-US" dirty="0"/>
              <a:t>Compilation Target for other languages</a:t>
            </a:r>
          </a:p>
          <a:p>
            <a:r>
              <a:rPr lang="en-US" dirty="0"/>
              <a:t>Browser standard</a:t>
            </a:r>
          </a:p>
          <a:p>
            <a:r>
              <a:rPr lang="en-US" dirty="0"/>
              <a:t>No more JS monopoly</a:t>
            </a:r>
          </a:p>
        </p:txBody>
      </p:sp>
      <p:pic>
        <p:nvPicPr>
          <p:cNvPr id="4098" name="Picture 2" descr="Image result for webassembly logo">
            <a:extLst>
              <a:ext uri="{FF2B5EF4-FFF2-40B4-BE49-F238E27FC236}">
                <a16:creationId xmlns:a16="http://schemas.microsoft.com/office/drawing/2014/main" id="{00D34D61-338E-46C0-BA20-F4522F423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1" b="21200"/>
          <a:stretch/>
        </p:blipFill>
        <p:spPr bwMode="auto">
          <a:xfrm>
            <a:off x="8253121" y="4720675"/>
            <a:ext cx="3656339" cy="189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1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8FF3B-4387-4063-BC2C-7D983BE5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349896"/>
            <a:ext cx="9165031" cy="5321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WASM Ready?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C3B561-3634-46D5-BC81-F7B2A670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3263477"/>
            <a:ext cx="9677873" cy="876882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…….and you can </a:t>
            </a:r>
            <a:r>
              <a:rPr lang="en-US" sz="4400" dirty="0" err="1"/>
              <a:t>polyfill</a:t>
            </a:r>
            <a:r>
              <a:rPr lang="en-US" sz="4400" dirty="0"/>
              <a:t> WASM !</a:t>
            </a:r>
          </a:p>
        </p:txBody>
      </p:sp>
    </p:spTree>
    <p:extLst>
      <p:ext uri="{BB962C8B-B14F-4D97-AF65-F5344CB8AC3E}">
        <p14:creationId xmlns:p14="http://schemas.microsoft.com/office/powerpoint/2010/main" val="19638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1432-13B2-404C-9668-92341E8C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5F375F1-B362-413B-A04F-813C6675F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84" y="1825625"/>
            <a:ext cx="8787231" cy="4351338"/>
          </a:xfrm>
        </p:spPr>
      </p:pic>
    </p:spTree>
    <p:extLst>
      <p:ext uri="{BB962C8B-B14F-4D97-AF65-F5344CB8AC3E}">
        <p14:creationId xmlns:p14="http://schemas.microsoft.com/office/powerpoint/2010/main" val="367024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1795</Words>
  <Application>Microsoft Office PowerPoint</Application>
  <PresentationFormat>Widescreen</PresentationFormat>
  <Paragraphs>312</Paragraphs>
  <Slides>51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Microsoft YaHei</vt:lpstr>
      <vt:lpstr>Arial</vt:lpstr>
      <vt:lpstr>Calibri</vt:lpstr>
      <vt:lpstr>Calibri Light</vt:lpstr>
      <vt:lpstr>Courier New</vt:lpstr>
      <vt:lpstr>Segoe UI</vt:lpstr>
      <vt:lpstr>Times New Roman</vt:lpstr>
      <vt:lpstr>Office Theme</vt:lpstr>
      <vt:lpstr>Blazor La rivoluzione di Blazor C# running in the browser via WebAssembly</vt:lpstr>
      <vt:lpstr>Breve storia delle web-app</vt:lpstr>
      <vt:lpstr>Il “nuovo”: le single page application SPA</vt:lpstr>
      <vt:lpstr>Problems</vt:lpstr>
      <vt:lpstr>PowerPoint Presentation</vt:lpstr>
      <vt:lpstr>Il nuovo arrivato: WebAssembly</vt:lpstr>
      <vt:lpstr>Il nuovo arrivato: WebAssembly</vt:lpstr>
      <vt:lpstr>Is WASM Ready?</vt:lpstr>
      <vt:lpstr>PowerPoint Presentation</vt:lpstr>
      <vt:lpstr>What is Blazor?</vt:lpstr>
      <vt:lpstr>Was Experimental – Now Committed &amp; Preview</vt:lpstr>
      <vt:lpstr>PowerPoint Presentation</vt:lpstr>
      <vt:lpstr>So I can write C# in the Browser!?!</vt:lpstr>
      <vt:lpstr>Blazor Provides Calling C# from JS + vice versa</vt:lpstr>
      <vt:lpstr>Con Blazor è possible…</vt:lpstr>
      <vt:lpstr>PowerPoint Presentation</vt:lpstr>
      <vt:lpstr>Blazor WA vs Server-Side</vt:lpstr>
      <vt:lpstr>PowerPoint Presentation</vt:lpstr>
      <vt:lpstr>Server-Side vs Blazor Web Assembly</vt:lpstr>
      <vt:lpstr>Routing</vt:lpstr>
      <vt:lpstr>Blazor Routing</vt:lpstr>
      <vt:lpstr>PowerPoint Presentation</vt:lpstr>
      <vt:lpstr>PowerPoint Presentation</vt:lpstr>
      <vt:lpstr>Pros &amp; Cons</vt:lpstr>
      <vt:lpstr>PowerPoint Presentation</vt:lpstr>
      <vt:lpstr>Client-Side vs Server-Side</vt:lpstr>
      <vt:lpstr>Agenda</vt:lpstr>
      <vt:lpstr>Purpose</vt:lpstr>
      <vt:lpstr>Who am I? </vt:lpstr>
      <vt:lpstr>PowerPoint Presentation</vt:lpstr>
      <vt:lpstr>At the end of the day….</vt:lpstr>
      <vt:lpstr>Why would you be interested in this?</vt:lpstr>
      <vt:lpstr>Demo #1</vt:lpstr>
      <vt:lpstr>Rapid Fire Questions</vt:lpstr>
      <vt:lpstr>How does Blazor work?</vt:lpstr>
      <vt:lpstr>Why Mono?  Why not .NET Core?</vt:lpstr>
      <vt:lpstr>Demo #2</vt:lpstr>
      <vt:lpstr>What else can we do?</vt:lpstr>
      <vt:lpstr>What else can we do?</vt:lpstr>
      <vt:lpstr>Demo #3</vt:lpstr>
      <vt:lpstr>What else can we do?</vt:lpstr>
      <vt:lpstr>Demo #4</vt:lpstr>
      <vt:lpstr>Blazor 3rd party Components</vt:lpstr>
      <vt:lpstr>Current Status - What’s there?</vt:lpstr>
      <vt:lpstr>Current Status - What’s coming?</vt:lpstr>
      <vt:lpstr>Future</vt:lpstr>
      <vt:lpstr>Takeaways</vt:lpstr>
      <vt:lpstr>How do I get started?</vt:lpstr>
      <vt:lpstr>Resources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 La rivoluzione di Blazor C# running in the browser via WebAssembly</dc:title>
  <dc:creator>Giampaolo TUCCI</dc:creator>
  <cp:lastModifiedBy>Giampaolo Ing. Tucci</cp:lastModifiedBy>
  <cp:revision>11</cp:revision>
  <dcterms:created xsi:type="dcterms:W3CDTF">2019-10-03T20:54:38Z</dcterms:created>
  <dcterms:modified xsi:type="dcterms:W3CDTF">2022-06-18T08:28:33Z</dcterms:modified>
</cp:coreProperties>
</file>